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1" r:id="rId2"/>
    <p:sldId id="306" r:id="rId3"/>
    <p:sldId id="307" r:id="rId4"/>
    <p:sldId id="308" r:id="rId5"/>
    <p:sldId id="309" r:id="rId6"/>
    <p:sldId id="310" r:id="rId7"/>
    <p:sldId id="311" r:id="rId8"/>
    <p:sldId id="316" r:id="rId9"/>
    <p:sldId id="317" r:id="rId10"/>
    <p:sldId id="318" r:id="rId11"/>
    <p:sldId id="319" r:id="rId12"/>
    <p:sldId id="303" r:id="rId13"/>
    <p:sldId id="294" r:id="rId14"/>
    <p:sldId id="292" r:id="rId15"/>
    <p:sldId id="302" r:id="rId16"/>
    <p:sldId id="333" r:id="rId17"/>
    <p:sldId id="322" r:id="rId18"/>
    <p:sldId id="293" r:id="rId19"/>
    <p:sldId id="256" r:id="rId20"/>
    <p:sldId id="360" r:id="rId21"/>
    <p:sldId id="359" r:id="rId22"/>
    <p:sldId id="345" r:id="rId23"/>
    <p:sldId id="346" r:id="rId24"/>
    <p:sldId id="347" r:id="rId25"/>
    <p:sldId id="358" r:id="rId26"/>
    <p:sldId id="357" r:id="rId27"/>
    <p:sldId id="355" r:id="rId28"/>
    <p:sldId id="348" r:id="rId29"/>
    <p:sldId id="361" r:id="rId30"/>
    <p:sldId id="349" r:id="rId31"/>
    <p:sldId id="354" r:id="rId32"/>
    <p:sldId id="368" r:id="rId33"/>
    <p:sldId id="369" r:id="rId34"/>
    <p:sldId id="364" r:id="rId35"/>
    <p:sldId id="370" r:id="rId36"/>
    <p:sldId id="371" r:id="rId37"/>
    <p:sldId id="372" r:id="rId38"/>
    <p:sldId id="367" r:id="rId39"/>
    <p:sldId id="366" r:id="rId40"/>
    <p:sldId id="339" r:id="rId41"/>
    <p:sldId id="373" r:id="rId42"/>
    <p:sldId id="374" r:id="rId43"/>
    <p:sldId id="375" r:id="rId44"/>
    <p:sldId id="376" r:id="rId45"/>
    <p:sldId id="378" r:id="rId46"/>
    <p:sldId id="377" r:id="rId47"/>
    <p:sldId id="336" r:id="rId48"/>
    <p:sldId id="379" r:id="rId49"/>
    <p:sldId id="380"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7777"/>
    <a:srgbClr val="5F5F5F"/>
    <a:srgbClr val="808080"/>
    <a:srgbClr val="000066"/>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1" autoAdjust="0"/>
    <p:restoredTop sz="78551" autoAdjust="0"/>
  </p:normalViewPr>
  <p:slideViewPr>
    <p:cSldViewPr>
      <p:cViewPr varScale="1">
        <p:scale>
          <a:sx n="71" d="100"/>
          <a:sy n="71" d="100"/>
        </p:scale>
        <p:origin x="-984" y="-96"/>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1910"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77A29-4781-40C6-ACF7-431C14F99150}" type="datetimeFigureOut">
              <a:rPr lang="it-IT" smtClean="0"/>
              <a:pPr/>
              <a:t>13/04/2016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C3674-9A95-45FA-9696-EA49CC235E4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A selfportrait</a:t>
            </a:r>
            <a:r>
              <a:rPr lang="en-US" baseline="0" smtClean="0"/>
              <a:t> is made of a human subject and a surface, either paper or a computer chip, sensitive to light, so ultimately light. We should analyze these two component.</a:t>
            </a:r>
            <a:endParaRPr lang="en-US" smtClean="0"/>
          </a:p>
          <a:p>
            <a:r>
              <a:rPr lang="en-US" smtClean="0"/>
              <a:t>First of all we should answer the question: “What are we?”</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to form bilions of cells, coming up to a fetus?</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Are our personal characteristics just the result of the molecules forming the DNA, or are we carring the history of our ancestors?</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Light is an electromagnetic radiation</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The energy which impresses</a:t>
            </a:r>
            <a:r>
              <a:rPr lang="it-IT" baseline="0" smtClean="0"/>
              <a:t> the sensitive surface creating the photographic picture is the energy of the individual portrayed, that energy is still there over the years espressing the same feeling, emotions.</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This was already known by t</a:t>
            </a:r>
            <a:r>
              <a:rPr lang="it-IT" smtClean="0"/>
              <a:t>he Indian buddhists which</a:t>
            </a:r>
            <a:r>
              <a:rPr lang="it-IT" baseline="0" smtClean="0"/>
              <a:t> considered</a:t>
            </a:r>
            <a:r>
              <a:rPr lang="it-IT" smtClean="0"/>
              <a:t> light as an atomic entity equivalent to energy, though they also viewed all matter as being composed of these light/energy particles.</a:t>
            </a:r>
          </a:p>
          <a:p>
            <a:pPr marL="0" marR="0" indent="0" algn="l" defTabSz="914400" rtl="0" eaLnBrk="1" fontAlgn="auto" latinLnBrk="0" hangingPunct="1">
              <a:lnSpc>
                <a:spcPct val="100000"/>
              </a:lnSpc>
              <a:spcBef>
                <a:spcPts val="0"/>
              </a:spcBef>
              <a:spcAft>
                <a:spcPts val="0"/>
              </a:spcAft>
              <a:buClrTx/>
              <a:buSzTx/>
              <a:buFontTx/>
              <a:buNone/>
              <a:tabLst/>
              <a:defRPr/>
            </a:pPr>
            <a:r>
              <a:rPr lang="it-IT" smtClean="0"/>
              <a:t>Alhacen (1021) held light rays to be streams of minute energy particles that travelled at a finite speed. Each point on an illuminated area or object radiates light rays in every direction, but that only one ray from each point, which strikes the eye perpendicularly, can be seen.</a:t>
            </a:r>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A selfportrait</a:t>
            </a:r>
            <a:r>
              <a:rPr lang="en-US" baseline="0" smtClean="0"/>
              <a:t> is made of a human subject and a surface, either paper or a computer chip, sensitive to light, so ultimately light. We should analyze these two component.</a:t>
            </a:r>
            <a:endParaRPr lang="en-US" smtClean="0"/>
          </a:p>
          <a:p>
            <a:r>
              <a:rPr lang="en-US" smtClean="0"/>
              <a:t>First of all we should answer the question: “What are we?”</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Are we just made of atoms, molecules, cells, like these ones, these neurons?</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mtClean="0"/>
              <a:t>Cells agragated into tissue, like the cerebral cortex?</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smtClean="0">
                <a:solidFill>
                  <a:schemeClr val="tx1"/>
                </a:solidFill>
                <a:latin typeface="+mn-lt"/>
                <a:ea typeface="+mn-ea"/>
                <a:cs typeface="+mn-cs"/>
              </a:rPr>
              <a:t>Cells binded toghether in fibers connecting the different areas of the brain?</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Is the brain just a bunch of cells organized in a complex organ, highly specialized?</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Of course the answer is : “No”, what about thoughts feelings, emotions…</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Considering what we are opens up another question: “Where</a:t>
            </a:r>
            <a:r>
              <a:rPr lang="it-IT" baseline="0" smtClean="0"/>
              <a:t> do we come from?”</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Are we just a product of a spermatozoon and an ovule?</a:t>
            </a:r>
            <a:endParaRPr lang="it-IT" smtClean="0"/>
          </a:p>
          <a:p>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smtClean="0">
                <a:solidFill>
                  <a:schemeClr val="tx1"/>
                </a:solidFill>
                <a:latin typeface="+mn-lt"/>
                <a:ea typeface="+mn-ea"/>
                <a:cs typeface="+mn-cs"/>
              </a:rPr>
              <a:t>Are we coming from two gametes, dividing milions of times </a:t>
            </a:r>
            <a:endParaRPr lang="it-IT"/>
          </a:p>
        </p:txBody>
      </p:sp>
      <p:sp>
        <p:nvSpPr>
          <p:cNvPr id="4" name="Segnaposto numero diapositiva 3"/>
          <p:cNvSpPr>
            <a:spLocks noGrp="1"/>
          </p:cNvSpPr>
          <p:nvPr>
            <p:ph type="sldNum" sz="quarter" idx="10"/>
          </p:nvPr>
        </p:nvSpPr>
        <p:spPr/>
        <p:txBody>
          <a:bodyPr/>
          <a:lstStyle/>
          <a:p>
            <a:fld id="{585C3674-9A95-45FA-9696-EA49CC235E4C}"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A33D991-EBFC-4AC0-BD98-959B6420E4AE}" type="datetimeFigureOut">
              <a:rPr lang="it-IT" smtClean="0"/>
              <a:pPr/>
              <a:t>13/04/2016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C28B7A3-DDD5-4E04-BABE-0C6BB7D7520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77777"/>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3D991-EBFC-4AC0-BD98-959B6420E4AE}" type="datetimeFigureOut">
              <a:rPr lang="it-IT" smtClean="0"/>
              <a:pPr/>
              <a:t>13/04/2016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8B7A3-DDD5-4E04-BABE-0C6BB7D7520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theartship.it/home/dlyaivxy/public_html/?cat=454"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amazon.it/gp/product/8806185330/ref=as_li_qf_sp_asin_il_tl?ie=UTF8&amp;camp=3370&amp;creative=23322&amp;creativeASIN=8806185330&amp;linkCode=as2&amp;tag=internazional-21"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ofundme.com/Poonam-Tale-of-Hope"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quodlibet.it/schedap.php?id=1918"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1571612"/>
            <a:ext cx="8072494" cy="195438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ctr" fontAlgn="base">
              <a:spcBef>
                <a:spcPct val="0"/>
              </a:spcBef>
              <a:spcAft>
                <a:spcPct val="0"/>
              </a:spcAft>
            </a:pPr>
            <a:r>
              <a:rPr lang="it-IT" sz="3200" i="1" smtClean="0">
                <a:latin typeface="Garamond" pitchFamily="18" charset="0"/>
              </a:rPr>
              <a:t>Raccontarsi attraverso le fotografie</a:t>
            </a:r>
          </a:p>
          <a:p>
            <a:pPr algn="ctr" fontAlgn="base">
              <a:spcBef>
                <a:spcPct val="0"/>
              </a:spcBef>
              <a:spcAft>
                <a:spcPct val="0"/>
              </a:spcAft>
            </a:pPr>
            <a:r>
              <a:rPr lang="it-IT" sz="3200" i="1" smtClean="0">
                <a:latin typeface="Garamond" pitchFamily="18" charset="0"/>
              </a:rPr>
              <a:t>1. Linguaggio fotografico</a:t>
            </a:r>
            <a:endParaRPr lang="it-IT" sz="3200" i="1" dirty="0" smtClean="0">
              <a:latin typeface="Garamond" pitchFamily="18" charset="0"/>
            </a:endParaRPr>
          </a:p>
          <a:p>
            <a:pPr algn="ctr" fontAlgn="base">
              <a:spcBef>
                <a:spcPct val="0"/>
              </a:spcBef>
              <a:spcAft>
                <a:spcPct val="0"/>
              </a:spcAft>
            </a:pPr>
            <a:endParaRPr kumimoji="0" lang="en-GB" sz="3200" i="1" u="none" strike="noStrike" cap="none" normalizeH="0" baseline="0" dirty="0" smtClean="0">
              <a:ln>
                <a:noFill/>
              </a:ln>
              <a:effectLst>
                <a:outerShdw blurRad="38100" dist="38100" dir="2700000" algn="tl">
                  <a:srgbClr val="000000">
                    <a:alpha val="43137"/>
                  </a:srgbClr>
                </a:outerShdw>
              </a:effectLst>
              <a:latin typeface="Garamond"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2800" i="1" u="none" strike="noStrike" cap="none" normalizeH="0" baseline="0" dirty="0" smtClean="0">
              <a:ln>
                <a:noFill/>
              </a:ln>
              <a:effectLst>
                <a:outerShdw blurRad="38100" dist="38100" dir="2700000" algn="tl">
                  <a:srgbClr val="000000">
                    <a:alpha val="43137"/>
                  </a:srgbClr>
                </a:outerShdw>
              </a:effectLst>
              <a:latin typeface="Garamond" pitchFamily="18" charset="0"/>
              <a:ea typeface="Times New Roman" pitchFamily="18" charset="0"/>
              <a:cs typeface="Times New Roman" pitchFamily="18" charset="0"/>
            </a:endParaRPr>
          </a:p>
        </p:txBody>
      </p:sp>
      <p:sp>
        <p:nvSpPr>
          <p:cNvPr id="3" name="Rectangle 1"/>
          <p:cNvSpPr>
            <a:spLocks noChangeArrowheads="1"/>
          </p:cNvSpPr>
          <p:nvPr/>
        </p:nvSpPr>
        <p:spPr bwMode="auto">
          <a:xfrm>
            <a:off x="4572000" y="5786454"/>
            <a:ext cx="4357718" cy="84638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r" fontAlgn="base">
              <a:spcBef>
                <a:spcPct val="0"/>
              </a:spcBef>
              <a:spcAft>
                <a:spcPct val="0"/>
              </a:spcAft>
            </a:pPr>
            <a:r>
              <a:rPr kumimoji="0" lang="it-IT" sz="2600" i="1" u="none" strike="noStrike" cap="none" normalizeH="0" baseline="0" dirty="0" smtClean="0">
                <a:ln>
                  <a:noFill/>
                </a:ln>
                <a:latin typeface="Garamond" pitchFamily="18" charset="0"/>
              </a:rPr>
              <a:t>www.gmcalabrese.com</a:t>
            </a:r>
          </a:p>
          <a:p>
            <a:pPr algn="r" fontAlgn="base">
              <a:spcBef>
                <a:spcPct val="0"/>
              </a:spcBef>
              <a:spcAft>
                <a:spcPct val="0"/>
              </a:spcAft>
            </a:pPr>
            <a:r>
              <a:rPr kumimoji="0" lang="it-IT" sz="2600" i="1" u="none" strike="noStrike" cap="none" normalizeH="0" baseline="0" dirty="0" smtClean="0">
                <a:ln>
                  <a:noFill/>
                </a:ln>
                <a:latin typeface="Garamond" pitchFamily="18" charset="0"/>
              </a:rPr>
              <a:t>gmcalabrese@lifegate.it</a:t>
            </a:r>
          </a:p>
        </p:txBody>
      </p:sp>
      <p:sp>
        <p:nvSpPr>
          <p:cNvPr id="4" name="Rettangolo 3"/>
          <p:cNvSpPr/>
          <p:nvPr/>
        </p:nvSpPr>
        <p:spPr>
          <a:xfrm>
            <a:off x="285720" y="5929330"/>
            <a:ext cx="3714776" cy="830997"/>
          </a:xfrm>
          <a:prstGeom prst="rect">
            <a:avLst/>
          </a:prstGeom>
        </p:spPr>
        <p:txBody>
          <a:bodyPr wrap="square">
            <a:spAutoFit/>
          </a:bodyPr>
          <a:lstStyle/>
          <a:p>
            <a:pPr lvl="0" eaLnBrk="0" fontAlgn="base" hangingPunct="0">
              <a:spcBef>
                <a:spcPct val="0"/>
              </a:spcBef>
              <a:spcAft>
                <a:spcPct val="0"/>
              </a:spcAft>
            </a:pPr>
            <a:r>
              <a:rPr lang="it-IT" sz="2400" i="1" smtClean="0">
                <a:latin typeface="Garamond" pitchFamily="18" charset="0"/>
                <a:ea typeface="Times New Roman" pitchFamily="18" charset="0"/>
                <a:cs typeface="Times New Roman" pitchFamily="18" charset="0"/>
              </a:rPr>
              <a:t>Giovanna Calabrese</a:t>
            </a:r>
          </a:p>
          <a:p>
            <a:pPr lvl="0" eaLnBrk="0" fontAlgn="base" hangingPunct="0">
              <a:spcBef>
                <a:spcPct val="0"/>
              </a:spcBef>
              <a:spcAft>
                <a:spcPct val="0"/>
              </a:spcAft>
            </a:pPr>
            <a:r>
              <a:rPr lang="it-IT" sz="2400" i="1" smtClean="0">
                <a:latin typeface="Garamond" pitchFamily="18" charset="0"/>
                <a:ea typeface="Times New Roman" pitchFamily="18" charset="0"/>
                <a:cs typeface="Times New Roman" pitchFamily="18" charset="0"/>
              </a:rPr>
              <a:t>Medico Psicoterapeuta</a:t>
            </a:r>
            <a:endParaRPr lang="it-IT" sz="2400" i="1" dirty="0" smtClean="0">
              <a:latin typeface="Garamond"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hromosome 3.jpg"/>
          <p:cNvPicPr>
            <a:picLocks noChangeAspect="1"/>
          </p:cNvPicPr>
          <p:nvPr/>
        </p:nvPicPr>
        <p:blipFill>
          <a:blip r:embed="rId3"/>
          <a:srcRect b="10173"/>
          <a:stretch>
            <a:fillRect/>
          </a:stretch>
        </p:blipFill>
        <p:spPr>
          <a:xfrm>
            <a:off x="214282" y="1857364"/>
            <a:ext cx="8715404"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mbryo.jpg"/>
          <p:cNvPicPr>
            <a:picLocks noChangeAspect="1"/>
          </p:cNvPicPr>
          <p:nvPr/>
        </p:nvPicPr>
        <p:blipFill>
          <a:blip r:embed="rId3"/>
          <a:srcRect b="5225"/>
          <a:stretch>
            <a:fillRect/>
          </a:stretch>
        </p:blipFill>
        <p:spPr>
          <a:xfrm>
            <a:off x="142844" y="357166"/>
            <a:ext cx="8613194" cy="5929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na2.jpg"/>
          <p:cNvPicPr>
            <a:picLocks noChangeAspect="1"/>
          </p:cNvPicPr>
          <p:nvPr/>
        </p:nvPicPr>
        <p:blipFill>
          <a:blip r:embed="rId3"/>
          <a:srcRect l="2864"/>
          <a:stretch>
            <a:fillRect/>
          </a:stretch>
        </p:blipFill>
        <p:spPr>
          <a:xfrm>
            <a:off x="2214546" y="214290"/>
            <a:ext cx="4845244" cy="6429420"/>
          </a:xfrm>
          <a:prstGeom prst="rect">
            <a:avLst/>
          </a:prstGeom>
        </p:spPr>
      </p:pic>
      <p:pic>
        <p:nvPicPr>
          <p:cNvPr id="4" name="Immagine 3" descr="nonni materni (2).JPG"/>
          <p:cNvPicPr>
            <a:picLocks noChangeAspect="1"/>
          </p:cNvPicPr>
          <p:nvPr/>
        </p:nvPicPr>
        <p:blipFill>
          <a:blip r:embed="rId4" cstate="print"/>
          <a:stretch>
            <a:fillRect/>
          </a:stretch>
        </p:blipFill>
        <p:spPr>
          <a:xfrm>
            <a:off x="1071538" y="4500570"/>
            <a:ext cx="1102334" cy="1672791"/>
          </a:xfrm>
          <a:prstGeom prst="rect">
            <a:avLst/>
          </a:prstGeom>
        </p:spPr>
      </p:pic>
      <p:pic>
        <p:nvPicPr>
          <p:cNvPr id="5" name="Immagine 4" descr="nonni paterni sl terrazze (2).jpg"/>
          <p:cNvPicPr>
            <a:picLocks noChangeAspect="1"/>
          </p:cNvPicPr>
          <p:nvPr/>
        </p:nvPicPr>
        <p:blipFill>
          <a:blip r:embed="rId5" cstate="print"/>
          <a:stretch>
            <a:fillRect/>
          </a:stretch>
        </p:blipFill>
        <p:spPr>
          <a:xfrm>
            <a:off x="6500826" y="4502892"/>
            <a:ext cx="1285884" cy="1949721"/>
          </a:xfrm>
          <a:prstGeom prst="rect">
            <a:avLst/>
          </a:prstGeom>
        </p:spPr>
      </p:pic>
      <p:pic>
        <p:nvPicPr>
          <p:cNvPr id="6" name="Immagine 5" descr="nonna ada papa e zio a (2).JPG"/>
          <p:cNvPicPr>
            <a:picLocks noChangeAspect="1"/>
          </p:cNvPicPr>
          <p:nvPr/>
        </p:nvPicPr>
        <p:blipFill>
          <a:blip r:embed="rId6" cstate="print"/>
          <a:stretch>
            <a:fillRect/>
          </a:stretch>
        </p:blipFill>
        <p:spPr>
          <a:xfrm>
            <a:off x="1071538" y="751057"/>
            <a:ext cx="1202767" cy="1820688"/>
          </a:xfrm>
          <a:prstGeom prst="rect">
            <a:avLst/>
          </a:prstGeom>
        </p:spPr>
      </p:pic>
      <p:pic>
        <p:nvPicPr>
          <p:cNvPr id="8" name="Immagine 7" descr="dante 1.jpg"/>
          <p:cNvPicPr>
            <a:picLocks noChangeAspect="1"/>
          </p:cNvPicPr>
          <p:nvPr/>
        </p:nvPicPr>
        <p:blipFill>
          <a:blip r:embed="rId7"/>
          <a:stretch>
            <a:fillRect/>
          </a:stretch>
        </p:blipFill>
        <p:spPr>
          <a:xfrm>
            <a:off x="6425058" y="714356"/>
            <a:ext cx="1194004" cy="18469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125 0.17511 C -0.11754 0.14573 -0.1099 0.11635 -0.11216 0.08535 C -0.11424 0.05436 -0.12031 0.02706 -0.13802 -0.01064 C -0.15573 -0.04835 -0.18195 -0.10549 -0.21858 -0.14088 C -0.25504 -0.17627 -0.31962 -0.19478 -0.35695 -0.22323 C -0.39445 -0.25168 -0.43924 -0.27342 -0.44306 -0.31136 C -0.4467 -0.3493 -0.42118 -0.3907 -0.37952 -0.45062 C -0.33802 -0.51053 -0.22396 -0.63382 -0.19271 -0.67083 " pathEditMode="relative" rAng="0" ptsTypes="aaaaaaaA">
                                      <p:cBhvr>
                                        <p:cTn id="22" dur="2000" fill="hold"/>
                                        <p:tgtEl>
                                          <p:spTgt spid="5"/>
                                        </p:tgtEl>
                                        <p:attrNameLst>
                                          <p:attrName>ppt_x</p:attrName>
                                          <p:attrName>ppt_y</p:attrName>
                                        </p:attrNameLst>
                                      </p:cBhvr>
                                      <p:rCtr x="-153" y="-423"/>
                                    </p:animMotion>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style.rotation</p:attrName>
                                        </p:attrNameLst>
                                      </p:cBhvr>
                                      <p:tavLst>
                                        <p:tav tm="0">
                                          <p:val>
                                            <p:fltVal val="720"/>
                                          </p:val>
                                        </p:tav>
                                        <p:tav tm="100000">
                                          <p:val>
                                            <p:fltVal val="0"/>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13125 0.17303 C 0.1823 0.14874 0.23421 0.12445 0.2816 0.08212 C 0.32848 0.0391 0.3816 -0.03261 0.41302 -0.08327 C 0.44445 -0.1344 0.4632 -0.17164 0.47084 -0.22345 C 0.47882 -0.27527 0.50139 -0.32177 0.46077 -0.39347 C 0.42066 -0.46565 0.26823 -0.61254 0.22986 -0.65602 " pathEditMode="relative" rAng="0" ptsTypes="aaaaaA">
                                      <p:cBhvr>
                                        <p:cTn id="34" dur="2000" fill="hold"/>
                                        <p:tgtEl>
                                          <p:spTgt spid="4"/>
                                        </p:tgtEl>
                                        <p:attrNameLst>
                                          <p:attrName>ppt_x</p:attrName>
                                          <p:attrName>ppt_y</p:attrName>
                                        </p:attrNameLst>
                                      </p:cBhvr>
                                      <p:rCtr x="185" y="-415"/>
                                    </p:animMotion>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anim calcmode="lin" valueType="num">
                                      <p:cBhvr>
                                        <p:cTn id="40" dur="2000" fill="hold"/>
                                        <p:tgtEl>
                                          <p:spTgt spid="8"/>
                                        </p:tgtEl>
                                        <p:attrNameLst>
                                          <p:attrName>style.rotation</p:attrName>
                                        </p:attrNameLst>
                                      </p:cBhvr>
                                      <p:tavLst>
                                        <p:tav tm="0">
                                          <p:val>
                                            <p:fltVal val="720"/>
                                          </p:val>
                                        </p:tav>
                                        <p:tav tm="100000">
                                          <p:val>
                                            <p:fltVal val="0"/>
                                          </p:val>
                                        </p:tav>
                                      </p:tavLst>
                                    </p:anim>
                                    <p:anim calcmode="lin" valueType="num">
                                      <p:cBhvr>
                                        <p:cTn id="41" dur="2000" fill="hold"/>
                                        <p:tgtEl>
                                          <p:spTgt spid="8"/>
                                        </p:tgtEl>
                                        <p:attrNameLst>
                                          <p:attrName>ppt_h</p:attrName>
                                        </p:attrNameLst>
                                      </p:cBhvr>
                                      <p:tavLst>
                                        <p:tav tm="0">
                                          <p:val>
                                            <p:fltVal val="0"/>
                                          </p:val>
                                        </p:tav>
                                        <p:tav tm="100000">
                                          <p:val>
                                            <p:strVal val="#ppt_h"/>
                                          </p:val>
                                        </p:tav>
                                      </p:tavLst>
                                    </p:anim>
                                    <p:anim calcmode="lin" valueType="num">
                                      <p:cBhvr>
                                        <p:cTn id="42"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17951 -0.11149 C -0.26753 -0.034 -0.35538 0.04349 -0.40086 0.10248 C -0.44635 0.16147 -0.47552 0.19709 -0.4526 0.24312 C -0.42968 0.28916 -0.31614 0.32108 -0.26371 0.37798 C -0.21128 0.43489 -0.15885 0.54985 -0.13784 0.58432 " pathEditMode="relative" ptsTypes="aaaaA">
                                      <p:cBhvr>
                                        <p:cTn id="46" dur="2000" fill="hold"/>
                                        <p:tgtEl>
                                          <p:spTgt spid="8"/>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000"/>
                                        <p:tgtEl>
                                          <p:spTgt spid="6"/>
                                        </p:tgtEl>
                                      </p:cBhvr>
                                    </p:animEffect>
                                    <p:anim calcmode="lin" valueType="num">
                                      <p:cBhvr>
                                        <p:cTn id="52" dur="2000" fill="hold"/>
                                        <p:tgtEl>
                                          <p:spTgt spid="6"/>
                                        </p:tgtEl>
                                        <p:attrNameLst>
                                          <p:attrName>style.rotation</p:attrName>
                                        </p:attrNameLst>
                                      </p:cBhvr>
                                      <p:tavLst>
                                        <p:tav tm="0">
                                          <p:val>
                                            <p:fltVal val="720"/>
                                          </p:val>
                                        </p:tav>
                                        <p:tav tm="100000">
                                          <p:val>
                                            <p:fltVal val="0"/>
                                          </p:val>
                                        </p:tav>
                                      </p:tavLst>
                                    </p:anim>
                                    <p:anim calcmode="lin" valueType="num">
                                      <p:cBhvr>
                                        <p:cTn id="53" dur="2000" fill="hold"/>
                                        <p:tgtEl>
                                          <p:spTgt spid="6"/>
                                        </p:tgtEl>
                                        <p:attrNameLst>
                                          <p:attrName>ppt_h</p:attrName>
                                        </p:attrNameLst>
                                      </p:cBhvr>
                                      <p:tavLst>
                                        <p:tav tm="0">
                                          <p:val>
                                            <p:fltVal val="0"/>
                                          </p:val>
                                        </p:tav>
                                        <p:tav tm="100000">
                                          <p:val>
                                            <p:strVal val="#ppt_h"/>
                                          </p:val>
                                        </p:tav>
                                      </p:tavLst>
                                    </p:anim>
                                    <p:anim calcmode="lin" valueType="num">
                                      <p:cBhvr>
                                        <p:cTn id="5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23403 -0.14249 C 0.29532 -0.09831 0.35677 -0.0539 0.40157 -0.00925 C 0.44636 0.03539 0.4823 0.0768 0.50261 0.12538 C 0.52292 0.17395 0.54393 0.21952 0.52292 0.28267 C 0.50191 0.34582 0.43247 0.44969 0.37674 0.50405 C 0.32101 0.55841 0.21945 0.59126 0.18802 0.60884 " pathEditMode="relative" rAng="0" ptsTypes="aaaaaA">
                                      <p:cBhvr>
                                        <p:cTn id="58" dur="2000" fill="hold"/>
                                        <p:tgtEl>
                                          <p:spTgt spid="6"/>
                                        </p:tgtEl>
                                        <p:attrNameLst>
                                          <p:attrName>ppt_x</p:attrName>
                                          <p:attrName>ppt_y</p:attrName>
                                        </p:attrNameLst>
                                      </p:cBhvr>
                                      <p:rCtr x="132" y="3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nergy.jpg"/>
          <p:cNvPicPr>
            <a:picLocks noChangeAspect="1"/>
          </p:cNvPicPr>
          <p:nvPr/>
        </p:nvPicPr>
        <p:blipFill>
          <a:blip r:embed="rId3"/>
          <a:stretch>
            <a:fillRect/>
          </a:stretch>
        </p:blipFill>
        <p:spPr>
          <a:xfrm>
            <a:off x="857224" y="982506"/>
            <a:ext cx="7528192" cy="4230844"/>
          </a:xfrm>
          <a:prstGeom prst="rect">
            <a:avLst/>
          </a:prstGeom>
        </p:spPr>
      </p:pic>
      <p:pic>
        <p:nvPicPr>
          <p:cNvPr id="2" name="Immagine 1" descr="fulmine 2.jpg"/>
          <p:cNvPicPr>
            <a:picLocks noChangeAspect="1"/>
          </p:cNvPicPr>
          <p:nvPr/>
        </p:nvPicPr>
        <p:blipFill>
          <a:blip r:embed="rId4"/>
          <a:stretch>
            <a:fillRect/>
          </a:stretch>
        </p:blipFill>
        <p:spPr>
          <a:xfrm>
            <a:off x="500034" y="375025"/>
            <a:ext cx="8143932" cy="6107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28662" y="2428868"/>
            <a:ext cx="7429552" cy="2554545"/>
          </a:xfrm>
          <a:prstGeom prst="rect">
            <a:avLst/>
          </a:prstGeom>
          <a:noFill/>
        </p:spPr>
        <p:txBody>
          <a:bodyPr wrap="square" rtlCol="0">
            <a:spAutoFit/>
          </a:bodyPr>
          <a:lstStyle/>
          <a:p>
            <a:pPr algn="just"/>
            <a:r>
              <a:rPr lang="it-IT" sz="3200" i="1" dirty="0" smtClean="0">
                <a:latin typeface="Garamond" pitchFamily="18" charset="0"/>
              </a:rPr>
              <a:t>“Il processo attraverso il quale la luce impressiona il rivestimento di sali d’argento della pellicola è lo stesso processo per cui i ricordi sono impressi nella memoria” </a:t>
            </a:r>
          </a:p>
          <a:p>
            <a:pPr algn="just"/>
            <a:endParaRPr lang="it-IT" sz="3200" i="1" dirty="0" smtClean="0">
              <a:latin typeface="Garamond" pitchFamily="18" charset="0"/>
            </a:endParaRPr>
          </a:p>
          <a:p>
            <a:pPr algn="r"/>
            <a:r>
              <a:rPr lang="it-IT" sz="3200" i="1" dirty="0" err="1" smtClean="0">
                <a:latin typeface="Garamond" pitchFamily="18" charset="0"/>
              </a:rPr>
              <a:t>Lisette</a:t>
            </a:r>
            <a:r>
              <a:rPr lang="it-IT" sz="3200" i="1" dirty="0" smtClean="0">
                <a:latin typeface="Garamond" pitchFamily="18" charset="0"/>
              </a:rPr>
              <a:t> </a:t>
            </a:r>
            <a:r>
              <a:rPr lang="it-IT" sz="3200" i="1" dirty="0" err="1" smtClean="0">
                <a:latin typeface="Garamond" pitchFamily="18" charset="0"/>
              </a:rPr>
              <a:t>Model</a:t>
            </a:r>
            <a:r>
              <a:rPr lang="it-IT" sz="3200" i="1" dirty="0" smtClean="0">
                <a:latin typeface="Garamond" pitchFamily="18" charset="0"/>
              </a:rPr>
              <a:t> </a:t>
            </a:r>
            <a:endParaRPr lang="it-IT" sz="3200" i="1" dirty="0">
              <a:latin typeface="Garamond" pitchFamily="18" charset="0"/>
            </a:endParaRPr>
          </a:p>
        </p:txBody>
      </p:sp>
      <p:sp>
        <p:nvSpPr>
          <p:cNvPr id="4" name="CasellaDiTesto 3"/>
          <p:cNvSpPr txBox="1"/>
          <p:nvPr/>
        </p:nvSpPr>
        <p:spPr>
          <a:xfrm>
            <a:off x="2000232" y="928670"/>
            <a:ext cx="5786478" cy="584775"/>
          </a:xfrm>
          <a:prstGeom prst="rect">
            <a:avLst/>
          </a:prstGeom>
          <a:noFill/>
        </p:spPr>
        <p:txBody>
          <a:bodyPr wrap="square" rtlCol="0">
            <a:spAutoFit/>
          </a:bodyPr>
          <a:lstStyle/>
          <a:p>
            <a:pPr algn="just"/>
            <a:r>
              <a:rPr lang="it-IT" sz="3200" i="1" dirty="0" smtClean="0">
                <a:latin typeface="Garamond" pitchFamily="18" charset="0"/>
              </a:rPr>
              <a:t>COSA </a:t>
            </a:r>
            <a:r>
              <a:rPr lang="it-IT" sz="3200" i="1" dirty="0" err="1" smtClean="0">
                <a:latin typeface="Garamond" pitchFamily="18" charset="0"/>
              </a:rPr>
              <a:t>C’E</a:t>
            </a:r>
            <a:r>
              <a:rPr lang="it-IT" sz="3200" i="1" dirty="0" smtClean="0">
                <a:latin typeface="Garamond" pitchFamily="18" charset="0"/>
              </a:rPr>
              <a:t>’ NELLE IMMAGINI?</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23.JPG"/>
          <p:cNvPicPr>
            <a:picLocks noChangeAspect="1"/>
          </p:cNvPicPr>
          <p:nvPr/>
        </p:nvPicPr>
        <p:blipFill>
          <a:blip r:embed="rId3" cstate="print"/>
          <a:stretch>
            <a:fillRect/>
          </a:stretch>
        </p:blipFill>
        <p:spPr>
          <a:xfrm>
            <a:off x="2304288" y="15240"/>
            <a:ext cx="4535424" cy="6827520"/>
          </a:xfrm>
          <a:prstGeom prst="rect">
            <a:avLst/>
          </a:prstGeom>
        </p:spPr>
      </p:pic>
      <p:pic>
        <p:nvPicPr>
          <p:cNvPr id="4" name="Immagine 3" descr="jemanja.jpg"/>
          <p:cNvPicPr>
            <a:picLocks noChangeAspect="1"/>
          </p:cNvPicPr>
          <p:nvPr/>
        </p:nvPicPr>
        <p:blipFill>
          <a:blip r:embed="rId4"/>
          <a:stretch>
            <a:fillRect/>
          </a:stretch>
        </p:blipFill>
        <p:spPr>
          <a:xfrm>
            <a:off x="321437" y="0"/>
            <a:ext cx="85725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71538" y="357166"/>
            <a:ext cx="7215238" cy="1175706"/>
          </a:xfrm>
          <a:prstGeom prst="rect">
            <a:avLst/>
          </a:prstGeom>
        </p:spPr>
        <p:txBody>
          <a:bodyPr wrap="square">
            <a:spAutoFit/>
          </a:bodyPr>
          <a:lstStyle/>
          <a:p>
            <a:pPr lvl="0" algn="ctr">
              <a:spcBef>
                <a:spcPct val="20000"/>
              </a:spcBef>
            </a:pPr>
            <a:r>
              <a:rPr lang="it-IT" sz="3200" i="1" dirty="0" smtClean="0">
                <a:latin typeface="Garamond" pitchFamily="18" charset="0"/>
              </a:rPr>
              <a:t>NUOVE FORME </a:t>
            </a:r>
            <a:r>
              <a:rPr lang="it-IT" sz="3200" i="1" dirty="0" err="1" smtClean="0">
                <a:latin typeface="Garamond" pitchFamily="18" charset="0"/>
              </a:rPr>
              <a:t>DI</a:t>
            </a:r>
            <a:r>
              <a:rPr lang="it-IT" sz="3200" i="1" dirty="0" smtClean="0">
                <a:latin typeface="Garamond" pitchFamily="18" charset="0"/>
              </a:rPr>
              <a:t> COMUNICAZIONE</a:t>
            </a:r>
          </a:p>
          <a:p>
            <a:pPr lvl="0" algn="ctr">
              <a:spcBef>
                <a:spcPct val="20000"/>
              </a:spcBef>
            </a:pPr>
            <a:r>
              <a:rPr lang="it-IT" sz="3200" i="1" dirty="0" smtClean="0">
                <a:latin typeface="Garamond" pitchFamily="18" charset="0"/>
              </a:rPr>
              <a:t>E </a:t>
            </a:r>
            <a:r>
              <a:rPr lang="it-IT" sz="3200" i="1" dirty="0" err="1" smtClean="0">
                <a:latin typeface="Garamond" pitchFamily="18" charset="0"/>
              </a:rPr>
              <a:t>DI</a:t>
            </a:r>
            <a:r>
              <a:rPr lang="it-IT" sz="3200" i="1" dirty="0" smtClean="0">
                <a:latin typeface="Garamond" pitchFamily="18" charset="0"/>
              </a:rPr>
              <a:t> SOCIALIZZAZIONE</a:t>
            </a:r>
            <a:endParaRPr lang="it-IT" sz="3200" i="1" dirty="0">
              <a:latin typeface="Garamond" pitchFamily="18" charset="0"/>
            </a:endParaRPr>
          </a:p>
        </p:txBody>
      </p:sp>
      <p:pic>
        <p:nvPicPr>
          <p:cNvPr id="4" name="Immagine 3" descr="P1030566.JPG"/>
          <p:cNvPicPr>
            <a:picLocks noChangeAspect="1"/>
          </p:cNvPicPr>
          <p:nvPr/>
        </p:nvPicPr>
        <p:blipFill>
          <a:blip r:embed="rId2"/>
          <a:stretch>
            <a:fillRect/>
          </a:stretch>
        </p:blipFill>
        <p:spPr>
          <a:xfrm>
            <a:off x="-285784" y="-428628"/>
            <a:ext cx="9715504" cy="7286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14480" y="500042"/>
            <a:ext cx="5715040" cy="584775"/>
          </a:xfrm>
          <a:prstGeom prst="rect">
            <a:avLst/>
          </a:prstGeom>
        </p:spPr>
        <p:txBody>
          <a:bodyPr wrap="square">
            <a:spAutoFit/>
          </a:bodyPr>
          <a:lstStyle/>
          <a:p>
            <a:pPr lvl="0" algn="ctr">
              <a:spcBef>
                <a:spcPct val="20000"/>
              </a:spcBef>
            </a:pPr>
            <a:r>
              <a:rPr lang="it-IT" sz="3200" i="1" dirty="0" smtClean="0">
                <a:latin typeface="Garamond" pitchFamily="18" charset="0"/>
              </a:rPr>
              <a:t>EDUCARE LO SGUARDO</a:t>
            </a:r>
            <a:endParaRPr lang="it-IT" sz="3200" i="1" dirty="0">
              <a:latin typeface="Garamond" pitchFamily="18" charset="0"/>
            </a:endParaRPr>
          </a:p>
        </p:txBody>
      </p:sp>
      <p:sp>
        <p:nvSpPr>
          <p:cNvPr id="4" name="Rettangolo 3"/>
          <p:cNvSpPr/>
          <p:nvPr/>
        </p:nvSpPr>
        <p:spPr>
          <a:xfrm>
            <a:off x="428596" y="2143116"/>
            <a:ext cx="7929618" cy="2062103"/>
          </a:xfrm>
          <a:prstGeom prst="rect">
            <a:avLst/>
          </a:prstGeom>
        </p:spPr>
        <p:txBody>
          <a:bodyPr wrap="square">
            <a:spAutoFit/>
          </a:bodyPr>
          <a:lstStyle/>
          <a:p>
            <a:pPr lvl="0" algn="just" fontAlgn="base">
              <a:spcBef>
                <a:spcPct val="0"/>
              </a:spcBef>
              <a:spcAft>
                <a:spcPct val="0"/>
              </a:spcAft>
            </a:pPr>
            <a:r>
              <a:rPr lang="it-IT" sz="3200" i="1" dirty="0" smtClean="0">
                <a:solidFill>
                  <a:prstClr val="black"/>
                </a:solidFill>
                <a:latin typeface="Garamond" pitchFamily="18" charset="0"/>
                <a:cs typeface="Arial" pitchFamily="34" charset="0"/>
              </a:rPr>
              <a:t>“Credo che il pittore debba lasciarsi penetrare dall’ universo, e non volerlo penetrare … Attendo di essere interiormente sommerso, sepolto. Forse, dipingo per nascere”</a:t>
            </a:r>
            <a:endParaRPr lang="it-IT" sz="3200" dirty="0" smtClean="0">
              <a:solidFill>
                <a:prstClr val="black"/>
              </a:solidFill>
              <a:latin typeface="Garamond" pitchFamily="18" charset="0"/>
              <a:cs typeface="Arial" pitchFamily="34" charset="0"/>
            </a:endParaRPr>
          </a:p>
        </p:txBody>
      </p:sp>
      <p:sp>
        <p:nvSpPr>
          <p:cNvPr id="5" name="Rettangolo 4"/>
          <p:cNvSpPr/>
          <p:nvPr/>
        </p:nvSpPr>
        <p:spPr>
          <a:xfrm>
            <a:off x="5531191" y="4929198"/>
            <a:ext cx="2721386" cy="584775"/>
          </a:xfrm>
          <a:prstGeom prst="rect">
            <a:avLst/>
          </a:prstGeom>
        </p:spPr>
        <p:txBody>
          <a:bodyPr wrap="none">
            <a:spAutoFit/>
          </a:bodyPr>
          <a:lstStyle/>
          <a:p>
            <a:pPr algn="r" fontAlgn="base">
              <a:spcBef>
                <a:spcPct val="0"/>
              </a:spcBef>
              <a:spcAft>
                <a:spcPct val="0"/>
              </a:spcAft>
            </a:pPr>
            <a:r>
              <a:rPr lang="it-IT" sz="3200" i="1" dirty="0" err="1" smtClean="0">
                <a:latin typeface="Garamond" pitchFamily="18" charset="0"/>
              </a:rPr>
              <a:t>Andre</a:t>
            </a:r>
            <a:r>
              <a:rPr lang="it-IT" sz="3200" i="1" dirty="0" smtClean="0">
                <a:latin typeface="Garamond" pitchFamily="18" charset="0"/>
              </a:rPr>
              <a:t> </a:t>
            </a:r>
            <a:r>
              <a:rPr lang="it-IT" sz="3200" i="1" dirty="0" err="1" smtClean="0">
                <a:latin typeface="Garamond" pitchFamily="18" charset="0"/>
              </a:rPr>
              <a:t>Marchand</a:t>
            </a:r>
            <a:r>
              <a:rPr lang="it-IT" sz="3200" i="1" dirty="0" smtClean="0">
                <a:latin typeface="Garamond"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1026" name="Rectangle 2"/>
          <p:cNvSpPr>
            <a:spLocks noChangeArrowheads="1"/>
          </p:cNvSpPr>
          <p:nvPr/>
        </p:nvSpPr>
        <p:spPr bwMode="auto">
          <a:xfrm>
            <a:off x="1000100" y="1928802"/>
            <a:ext cx="750099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3200" b="0" i="1" u="none" strike="noStrike" cap="none" normalizeH="0" baseline="0" dirty="0" smtClean="0">
                <a:ln>
                  <a:noFill/>
                </a:ln>
                <a:effectLst/>
                <a:latin typeface="Garamond" pitchFamily="18" charset="0"/>
                <a:cs typeface="Arial" pitchFamily="34" charset="0"/>
              </a:rPr>
              <a:t>“Chiudere gli occhi … far parlare l’immagine nel silenzio”</a:t>
            </a:r>
            <a:r>
              <a:rPr kumimoji="0" lang="it-IT" sz="3200" b="0" i="0" u="none" strike="noStrike" cap="none" normalizeH="0" baseline="0" dirty="0" smtClean="0">
                <a:ln>
                  <a:noFill/>
                </a:ln>
                <a:effectLst/>
                <a:latin typeface="Garamond" pitchFamily="18" charset="0"/>
                <a:cs typeface="Arial" pitchFamily="34" charset="0"/>
              </a:rPr>
              <a:t>. </a:t>
            </a:r>
          </a:p>
          <a:p>
            <a:pPr algn="r" fontAlgn="base">
              <a:spcBef>
                <a:spcPct val="0"/>
              </a:spcBef>
              <a:spcAft>
                <a:spcPct val="0"/>
              </a:spcAft>
            </a:pPr>
            <a:r>
              <a:rPr lang="it-IT" sz="3200" i="1" dirty="0" smtClean="0">
                <a:latin typeface="Garamond" pitchFamily="18" charset="0"/>
              </a:rPr>
              <a:t>Roland </a:t>
            </a:r>
            <a:r>
              <a:rPr lang="it-IT" sz="3200" i="1" dirty="0" err="1" smtClean="0">
                <a:latin typeface="Garamond" pitchFamily="18" charset="0"/>
              </a:rPr>
              <a:t>Barthes</a:t>
            </a:r>
            <a:endParaRPr lang="it-IT" sz="3200" i="1" dirty="0" smtClean="0">
              <a:latin typeface="Garamond" pitchFamily="18" charset="0"/>
            </a:endParaRPr>
          </a:p>
        </p:txBody>
      </p:sp>
      <p:sp>
        <p:nvSpPr>
          <p:cNvPr id="4" name="Rettangolo 3"/>
          <p:cNvSpPr/>
          <p:nvPr/>
        </p:nvSpPr>
        <p:spPr>
          <a:xfrm>
            <a:off x="1714480" y="500042"/>
            <a:ext cx="5715040" cy="584775"/>
          </a:xfrm>
          <a:prstGeom prst="rect">
            <a:avLst/>
          </a:prstGeom>
        </p:spPr>
        <p:txBody>
          <a:bodyPr wrap="square">
            <a:spAutoFit/>
          </a:bodyPr>
          <a:lstStyle/>
          <a:p>
            <a:pPr lvl="0" algn="ctr">
              <a:spcBef>
                <a:spcPct val="20000"/>
              </a:spcBef>
            </a:pPr>
            <a:r>
              <a:rPr lang="it-IT" sz="3200" i="1" dirty="0" smtClean="0">
                <a:latin typeface="Garamond" pitchFamily="18" charset="0"/>
              </a:rPr>
              <a:t>EDUCARE LO SGUARDO</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6">
                                            <p:txEl>
                                              <p:pRg st="0" end="0"/>
                                            </p:txEl>
                                          </p:spTgt>
                                        </p:tgtEl>
                                        <p:attrNameLst>
                                          <p:attrName>style.visibility</p:attrName>
                                        </p:attrNameLst>
                                      </p:cBhvr>
                                      <p:to>
                                        <p:strVal val="visible"/>
                                      </p:to>
                                    </p:set>
                                    <p:anim calcmode="discrete" valueType="clr">
                                      <p:cBhvr override="childStyle">
                                        <p:cTn id="7" dur="80"/>
                                        <p:tgtEl>
                                          <p:spTgt spid="10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6">
                                            <p:txEl>
                                              <p:pRg st="1" end="1"/>
                                            </p:txEl>
                                          </p:spTgt>
                                        </p:tgtEl>
                                        <p:attrNameLst>
                                          <p:attrName>style.visibility</p:attrName>
                                        </p:attrNameLst>
                                      </p:cBhvr>
                                      <p:to>
                                        <p:strVal val="visible"/>
                                      </p:to>
                                    </p:set>
                                    <p:anim calcmode="discrete" valueType="clr">
                                      <p:cBhvr override="childStyle">
                                        <p:cTn id="14" dur="80"/>
                                        <p:tgtEl>
                                          <p:spTgt spid="10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2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00100" y="1285860"/>
            <a:ext cx="750099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3200" i="1" smtClean="0">
                <a:latin typeface="Garamond" pitchFamily="18" charset="0"/>
                <a:cs typeface="Arial" pitchFamily="34" charset="0"/>
              </a:rPr>
              <a:t>Osservare </a:t>
            </a:r>
            <a:r>
              <a:rPr lang="it-IT" sz="3200" i="1" dirty="0" smtClean="0">
                <a:latin typeface="Garamond" pitchFamily="18" charset="0"/>
                <a:cs typeface="Arial" pitchFamily="34" charset="0"/>
              </a:rPr>
              <a:t>i contenuti che emergono alla coscienza, lasciarli esprimere.</a:t>
            </a:r>
            <a:endParaRPr lang="it-IT" sz="3200" i="1" dirty="0" smtClean="0">
              <a:latin typeface="Garamond" pitchFamily="18" charset="0"/>
            </a:endParaRPr>
          </a:p>
        </p:txBody>
      </p:sp>
      <p:sp>
        <p:nvSpPr>
          <p:cNvPr id="7" name="Rectangle 2"/>
          <p:cNvSpPr>
            <a:spLocks noChangeArrowheads="1"/>
          </p:cNvSpPr>
          <p:nvPr/>
        </p:nvSpPr>
        <p:spPr bwMode="auto">
          <a:xfrm>
            <a:off x="1000100" y="2571744"/>
            <a:ext cx="750099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3200" i="1" smtClean="0">
                <a:latin typeface="Garamond" pitchFamily="18" charset="0"/>
                <a:cs typeface="Arial" pitchFamily="34" charset="0"/>
              </a:rPr>
              <a:t>Stato </a:t>
            </a:r>
            <a:r>
              <a:rPr lang="it-IT" sz="3200" i="1" dirty="0" smtClean="0">
                <a:latin typeface="Garamond" pitchFamily="18" charset="0"/>
                <a:cs typeface="Arial" pitchFamily="34" charset="0"/>
              </a:rPr>
              <a:t>di coscienza in cui si crea un campo unico tra chi osserva e chi </a:t>
            </a:r>
            <a:r>
              <a:rPr lang="it-IT" sz="3200" i="1" smtClean="0">
                <a:latin typeface="Garamond" pitchFamily="18" charset="0"/>
                <a:cs typeface="Arial" pitchFamily="34" charset="0"/>
              </a:rPr>
              <a:t>è osservato.</a:t>
            </a:r>
          </a:p>
        </p:txBody>
      </p:sp>
      <p:sp>
        <p:nvSpPr>
          <p:cNvPr id="4" name="Rettangolo 3"/>
          <p:cNvSpPr/>
          <p:nvPr/>
        </p:nvSpPr>
        <p:spPr>
          <a:xfrm>
            <a:off x="1714480" y="500042"/>
            <a:ext cx="5715040" cy="584775"/>
          </a:xfrm>
          <a:prstGeom prst="rect">
            <a:avLst/>
          </a:prstGeom>
        </p:spPr>
        <p:txBody>
          <a:bodyPr wrap="square">
            <a:spAutoFit/>
          </a:bodyPr>
          <a:lstStyle/>
          <a:p>
            <a:pPr lvl="0" algn="ctr">
              <a:spcBef>
                <a:spcPct val="20000"/>
              </a:spcBef>
            </a:pPr>
            <a:r>
              <a:rPr lang="it-IT" sz="3200" i="1" dirty="0" smtClean="0">
                <a:latin typeface="Garamond" pitchFamily="18" charset="0"/>
              </a:rPr>
              <a:t>EDUCARE LO SGUARDO</a:t>
            </a:r>
            <a:endParaRPr lang="it-IT" sz="3200" i="1" dirty="0">
              <a:latin typeface="Garamond" pitchFamily="18" charset="0"/>
            </a:endParaRPr>
          </a:p>
        </p:txBody>
      </p:sp>
      <p:sp>
        <p:nvSpPr>
          <p:cNvPr id="5" name="Rettangolo 4"/>
          <p:cNvSpPr/>
          <p:nvPr/>
        </p:nvSpPr>
        <p:spPr>
          <a:xfrm>
            <a:off x="928662" y="3786190"/>
            <a:ext cx="7358114" cy="1077218"/>
          </a:xfrm>
          <a:prstGeom prst="rect">
            <a:avLst/>
          </a:prstGeom>
        </p:spPr>
        <p:txBody>
          <a:bodyPr wrap="square">
            <a:spAutoFit/>
          </a:bodyPr>
          <a:lstStyle/>
          <a:p>
            <a:pPr lvl="0" algn="just" fontAlgn="base">
              <a:spcBef>
                <a:spcPct val="0"/>
              </a:spcBef>
              <a:spcAft>
                <a:spcPct val="0"/>
              </a:spcAft>
            </a:pPr>
            <a:r>
              <a:rPr lang="it-IT" sz="3200" i="1" smtClean="0">
                <a:solidFill>
                  <a:prstClr val="black"/>
                </a:solidFill>
                <a:latin typeface="Garamond" pitchFamily="18" charset="0"/>
                <a:cs typeface="Arial" pitchFamily="34" charset="0"/>
              </a:rPr>
              <a:t>Non limito l’esperienza a ciò che arriva ai cinque sensi, ma colgo anche le energie sottili del campo. </a:t>
            </a:r>
            <a:endParaRPr lang="it-IT" sz="3200" i="1" dirty="0" smtClean="0">
              <a:solidFill>
                <a:prstClr val="black"/>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21"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nome.bmp"/>
          <p:cNvPicPr>
            <a:picLocks noChangeAspect="1"/>
          </p:cNvPicPr>
          <p:nvPr/>
        </p:nvPicPr>
        <p:blipFill>
          <a:blip r:embed="rId3"/>
          <a:srcRect l="2409" t="3260" r="6051" b="4348"/>
          <a:stretch>
            <a:fillRect/>
          </a:stretch>
        </p:blipFill>
        <p:spPr>
          <a:xfrm>
            <a:off x="1643042" y="214290"/>
            <a:ext cx="5620910" cy="6286544"/>
          </a:xfrm>
          <a:prstGeom prst="rect">
            <a:avLst/>
          </a:prstGeom>
        </p:spPr>
      </p:pic>
      <p:sp>
        <p:nvSpPr>
          <p:cNvPr id="3" name="Sottotitolo 2"/>
          <p:cNvSpPr>
            <a:spLocks noGrp="1"/>
          </p:cNvSpPr>
          <p:nvPr>
            <p:ph type="subTitle" idx="1"/>
          </p:nvPr>
        </p:nvSpPr>
        <p:spPr>
          <a:xfrm>
            <a:off x="2357422" y="2786058"/>
            <a:ext cx="4357718" cy="614370"/>
          </a:xfrm>
        </p:spPr>
        <p:txBody>
          <a:bodyPr/>
          <a:lstStyle/>
          <a:p>
            <a:r>
              <a:rPr lang="it-IT" i="1" dirty="0" smtClean="0">
                <a:solidFill>
                  <a:schemeClr val="tx1"/>
                </a:solidFill>
                <a:latin typeface="Garamond" pitchFamily="18" charset="0"/>
              </a:rPr>
              <a:t>COSA SIAMO ?</a:t>
            </a:r>
            <a:endParaRPr lang="it-IT" i="1" dirty="0">
              <a:solidFill>
                <a:schemeClr val="tx1"/>
              </a:solidFill>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mera obscura.jpg"/>
          <p:cNvPicPr>
            <a:picLocks noChangeAspect="1"/>
          </p:cNvPicPr>
          <p:nvPr/>
        </p:nvPicPr>
        <p:blipFill>
          <a:blip r:embed="rId2"/>
          <a:stretch>
            <a:fillRect/>
          </a:stretch>
        </p:blipFill>
        <p:spPr>
          <a:xfrm>
            <a:off x="357158" y="357166"/>
            <a:ext cx="5072098" cy="4320676"/>
          </a:xfrm>
          <a:prstGeom prst="rect">
            <a:avLst/>
          </a:prstGeom>
        </p:spPr>
      </p:pic>
      <p:pic>
        <p:nvPicPr>
          <p:cNvPr id="3" name="Immagine 2" descr="camera obscura 2.jpg"/>
          <p:cNvPicPr>
            <a:picLocks noChangeAspect="1"/>
          </p:cNvPicPr>
          <p:nvPr/>
        </p:nvPicPr>
        <p:blipFill>
          <a:blip r:embed="rId3"/>
          <a:stretch>
            <a:fillRect/>
          </a:stretch>
        </p:blipFill>
        <p:spPr>
          <a:xfrm>
            <a:off x="1577386" y="2143116"/>
            <a:ext cx="7338026" cy="4362469"/>
          </a:xfrm>
          <a:prstGeom prst="rect">
            <a:avLst/>
          </a:prstGeom>
        </p:spPr>
      </p:pic>
      <p:sp>
        <p:nvSpPr>
          <p:cNvPr id="4" name="CasellaDiTesto 3"/>
          <p:cNvSpPr txBox="1"/>
          <p:nvPr/>
        </p:nvSpPr>
        <p:spPr>
          <a:xfrm>
            <a:off x="2071670" y="357166"/>
            <a:ext cx="5429288" cy="584775"/>
          </a:xfrm>
          <a:prstGeom prst="rect">
            <a:avLst/>
          </a:prstGeom>
          <a:noFill/>
        </p:spPr>
        <p:txBody>
          <a:bodyPr wrap="square" rtlCol="0">
            <a:spAutoFit/>
          </a:bodyPr>
          <a:lstStyle/>
          <a:p>
            <a:pPr algn="just"/>
            <a:r>
              <a:rPr lang="it-IT" sz="3200" i="1" dirty="0" smtClean="0">
                <a:latin typeface="Garamond" pitchFamily="18" charset="0"/>
              </a:rPr>
              <a:t>COSA E’ LA FOTOGRAFIA?</a:t>
            </a:r>
            <a:endParaRPr lang="it-IT" sz="3200" i="1" dirty="0">
              <a:latin typeface="Garamond" pitchFamily="18" charset="0"/>
            </a:endParaRPr>
          </a:p>
        </p:txBody>
      </p:sp>
      <p:sp>
        <p:nvSpPr>
          <p:cNvPr id="5" name="Rectangle 8"/>
          <p:cNvSpPr>
            <a:spLocks noChangeArrowheads="1"/>
          </p:cNvSpPr>
          <p:nvPr/>
        </p:nvSpPr>
        <p:spPr bwMode="auto">
          <a:xfrm>
            <a:off x="2000232" y="1428736"/>
            <a:ext cx="5429289" cy="954107"/>
          </a:xfrm>
          <a:prstGeom prst="rect">
            <a:avLst/>
          </a:prstGeom>
          <a:noFill/>
          <a:ln w="9525">
            <a:noFill/>
            <a:miter lim="800000"/>
            <a:headEnd/>
            <a:tailEnd/>
          </a:ln>
        </p:spPr>
        <p:txBody>
          <a:bodyPr wrap="square">
            <a:spAutoFit/>
          </a:bodyPr>
          <a:lstStyle/>
          <a:p>
            <a:r>
              <a:rPr lang="it-IT" sz="2800" i="1" dirty="0">
                <a:latin typeface="Garamond" pitchFamily="18" charset="0"/>
              </a:rPr>
              <a:t>La fotografia </a:t>
            </a:r>
            <a:r>
              <a:rPr lang="it-IT" sz="2800" i="1" dirty="0" smtClean="0">
                <a:latin typeface="Garamond" pitchFamily="18" charset="0"/>
              </a:rPr>
              <a:t>nacque </a:t>
            </a:r>
            <a:r>
              <a:rPr lang="it-IT" sz="2800" i="1" dirty="0">
                <a:latin typeface="Garamond" pitchFamily="18" charset="0"/>
              </a:rPr>
              <a:t>nel 1839 in Francia </a:t>
            </a:r>
            <a:r>
              <a:rPr lang="it-IT" sz="2800" i="1" dirty="0" smtClean="0">
                <a:latin typeface="Garamond" pitchFamily="18" charset="0"/>
              </a:rPr>
              <a:t>su brevetto di  </a:t>
            </a:r>
            <a:r>
              <a:rPr lang="it-IT" sz="2800" i="1" dirty="0" err="1">
                <a:latin typeface="Garamond" pitchFamily="18" charset="0"/>
              </a:rPr>
              <a:t>Daguerre</a:t>
            </a:r>
            <a:r>
              <a:rPr lang="it-IT" sz="2800" i="1" dirty="0">
                <a:latin typeface="Garamond"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 le gray.jpg"/>
          <p:cNvPicPr>
            <a:picLocks noChangeAspect="1"/>
          </p:cNvPicPr>
          <p:nvPr/>
        </p:nvPicPr>
        <p:blipFill>
          <a:blip r:embed="rId2" cstate="print"/>
          <a:stretch>
            <a:fillRect/>
          </a:stretch>
        </p:blipFill>
        <p:spPr>
          <a:xfrm>
            <a:off x="285720" y="285728"/>
            <a:ext cx="5251847" cy="4500594"/>
          </a:xfrm>
          <a:prstGeom prst="rect">
            <a:avLst/>
          </a:prstGeom>
        </p:spPr>
      </p:pic>
      <p:pic>
        <p:nvPicPr>
          <p:cNvPr id="3" name="Immagine 2" descr="h p robinson.jpg"/>
          <p:cNvPicPr>
            <a:picLocks noChangeAspect="1"/>
          </p:cNvPicPr>
          <p:nvPr/>
        </p:nvPicPr>
        <p:blipFill>
          <a:blip r:embed="rId3"/>
          <a:stretch>
            <a:fillRect/>
          </a:stretch>
        </p:blipFill>
        <p:spPr>
          <a:xfrm>
            <a:off x="3714744" y="3071810"/>
            <a:ext cx="5262566" cy="3652221"/>
          </a:xfrm>
          <a:prstGeom prst="rect">
            <a:avLst/>
          </a:prstGeom>
        </p:spPr>
      </p:pic>
      <p:sp>
        <p:nvSpPr>
          <p:cNvPr id="4" name="CasellaDiTesto 3"/>
          <p:cNvSpPr txBox="1"/>
          <p:nvPr/>
        </p:nvSpPr>
        <p:spPr>
          <a:xfrm>
            <a:off x="2143108" y="214290"/>
            <a:ext cx="5429288" cy="584775"/>
          </a:xfrm>
          <a:prstGeom prst="rect">
            <a:avLst/>
          </a:prstGeom>
          <a:noFill/>
        </p:spPr>
        <p:txBody>
          <a:bodyPr wrap="square" rtlCol="0">
            <a:spAutoFit/>
          </a:bodyPr>
          <a:lstStyle/>
          <a:p>
            <a:pPr algn="just"/>
            <a:r>
              <a:rPr lang="it-IT" sz="3200" i="1" dirty="0" smtClean="0">
                <a:latin typeface="Garamond" pitchFamily="18" charset="0"/>
              </a:rPr>
              <a:t>ESPRESSIONE ARTISTICA</a:t>
            </a:r>
            <a:endParaRPr lang="it-IT" sz="3200" i="1" dirty="0">
              <a:latin typeface="Garamond" pitchFamily="18" charset="0"/>
            </a:endParaRPr>
          </a:p>
        </p:txBody>
      </p:sp>
      <p:sp>
        <p:nvSpPr>
          <p:cNvPr id="5" name="CasellaDiTesto 4"/>
          <p:cNvSpPr txBox="1"/>
          <p:nvPr/>
        </p:nvSpPr>
        <p:spPr>
          <a:xfrm>
            <a:off x="5715008" y="785794"/>
            <a:ext cx="3143304" cy="430887"/>
          </a:xfrm>
          <a:prstGeom prst="rect">
            <a:avLst/>
          </a:prstGeom>
          <a:noFill/>
        </p:spPr>
        <p:txBody>
          <a:bodyPr wrap="square" rtlCol="0">
            <a:spAutoFit/>
          </a:bodyPr>
          <a:lstStyle/>
          <a:p>
            <a:pPr algn="just"/>
            <a:r>
              <a:rPr lang="it-IT" sz="2200" i="1" smtClean="0">
                <a:latin typeface="Garamond" pitchFamily="18" charset="0"/>
              </a:rPr>
              <a:t>Gustave Le Gray 1820-1884</a:t>
            </a:r>
            <a:endParaRPr lang="it-IT" sz="2200" i="1" dirty="0">
              <a:latin typeface="Garamond" pitchFamily="18" charset="0"/>
            </a:endParaRPr>
          </a:p>
        </p:txBody>
      </p:sp>
      <p:sp>
        <p:nvSpPr>
          <p:cNvPr id="6" name="CasellaDiTesto 5"/>
          <p:cNvSpPr txBox="1"/>
          <p:nvPr/>
        </p:nvSpPr>
        <p:spPr>
          <a:xfrm>
            <a:off x="714348" y="6143644"/>
            <a:ext cx="3786214" cy="430887"/>
          </a:xfrm>
          <a:prstGeom prst="rect">
            <a:avLst/>
          </a:prstGeom>
          <a:noFill/>
        </p:spPr>
        <p:txBody>
          <a:bodyPr wrap="square" rtlCol="0">
            <a:spAutoFit/>
          </a:bodyPr>
          <a:lstStyle/>
          <a:p>
            <a:pPr algn="just"/>
            <a:r>
              <a:rPr lang="it-IT" sz="2200" i="1" smtClean="0">
                <a:latin typeface="Garamond" pitchFamily="18" charset="0"/>
              </a:rPr>
              <a:t>Henry Peach Robinson1830-1901</a:t>
            </a:r>
            <a:endParaRPr lang="it-IT" sz="2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928794" y="214290"/>
            <a:ext cx="5429288" cy="584775"/>
          </a:xfrm>
          <a:prstGeom prst="rect">
            <a:avLst/>
          </a:prstGeom>
          <a:noFill/>
        </p:spPr>
        <p:txBody>
          <a:bodyPr wrap="square" rtlCol="0">
            <a:spAutoFit/>
          </a:bodyPr>
          <a:lstStyle/>
          <a:p>
            <a:pPr algn="just"/>
            <a:r>
              <a:rPr lang="it-IT" sz="3200" i="1" dirty="0" smtClean="0">
                <a:latin typeface="Garamond" pitchFamily="18" charset="0"/>
              </a:rPr>
              <a:t>ESPRESSIONE ARTISTICA</a:t>
            </a:r>
            <a:endParaRPr lang="it-IT" sz="3200" i="1" dirty="0">
              <a:latin typeface="Garamond" pitchFamily="18" charset="0"/>
            </a:endParaRPr>
          </a:p>
        </p:txBody>
      </p:sp>
      <p:pic>
        <p:nvPicPr>
          <p:cNvPr id="5" name="Immagine 4" descr="man ray.jpg"/>
          <p:cNvPicPr>
            <a:picLocks noChangeAspect="1"/>
          </p:cNvPicPr>
          <p:nvPr/>
        </p:nvPicPr>
        <p:blipFill>
          <a:blip r:embed="rId2"/>
          <a:stretch>
            <a:fillRect/>
          </a:stretch>
        </p:blipFill>
        <p:spPr>
          <a:xfrm>
            <a:off x="3857620" y="870816"/>
            <a:ext cx="4714908" cy="5987184"/>
          </a:xfrm>
          <a:prstGeom prst="rect">
            <a:avLst/>
          </a:prstGeom>
        </p:spPr>
      </p:pic>
      <p:sp>
        <p:nvSpPr>
          <p:cNvPr id="6" name="CasellaDiTesto 5"/>
          <p:cNvSpPr txBox="1"/>
          <p:nvPr/>
        </p:nvSpPr>
        <p:spPr>
          <a:xfrm>
            <a:off x="500034" y="6215082"/>
            <a:ext cx="3286116" cy="492443"/>
          </a:xfrm>
          <a:prstGeom prst="rect">
            <a:avLst/>
          </a:prstGeom>
          <a:noFill/>
        </p:spPr>
        <p:txBody>
          <a:bodyPr wrap="square" rtlCol="0">
            <a:spAutoFit/>
          </a:bodyPr>
          <a:lstStyle/>
          <a:p>
            <a:pPr algn="just"/>
            <a:r>
              <a:rPr lang="it-IT" sz="2600" i="1" smtClean="0">
                <a:latin typeface="Garamond" pitchFamily="18" charset="0"/>
              </a:rPr>
              <a:t>Man Ray 1890-1976</a:t>
            </a:r>
            <a:endParaRPr lang="it-IT" sz="26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5" name="CasellaDiTesto 4"/>
          <p:cNvSpPr txBox="1"/>
          <p:nvPr/>
        </p:nvSpPr>
        <p:spPr>
          <a:xfrm>
            <a:off x="1857356" y="428604"/>
            <a:ext cx="5429288" cy="584775"/>
          </a:xfrm>
          <a:prstGeom prst="rect">
            <a:avLst/>
          </a:prstGeom>
          <a:noFill/>
        </p:spPr>
        <p:txBody>
          <a:bodyPr wrap="square" rtlCol="0">
            <a:spAutoFit/>
          </a:bodyPr>
          <a:lstStyle/>
          <a:p>
            <a:pPr algn="just"/>
            <a:r>
              <a:rPr lang="it-IT" sz="3200" i="1" dirty="0" smtClean="0">
                <a:latin typeface="Garamond" pitchFamily="18" charset="0"/>
              </a:rPr>
              <a:t>COSA E’ LA FOTOGRAFIA?</a:t>
            </a:r>
            <a:endParaRPr lang="it-IT" sz="3200" i="1" dirty="0">
              <a:latin typeface="Garamond" pitchFamily="18" charset="0"/>
            </a:endParaRPr>
          </a:p>
        </p:txBody>
      </p:sp>
      <p:sp>
        <p:nvSpPr>
          <p:cNvPr id="4" name="CasellaDiTesto 3"/>
          <p:cNvSpPr txBox="1"/>
          <p:nvPr/>
        </p:nvSpPr>
        <p:spPr>
          <a:xfrm>
            <a:off x="1071538" y="5572140"/>
            <a:ext cx="6786610" cy="1077218"/>
          </a:xfrm>
          <a:prstGeom prst="rect">
            <a:avLst/>
          </a:prstGeom>
          <a:noFill/>
        </p:spPr>
        <p:txBody>
          <a:bodyPr wrap="square" rtlCol="0">
            <a:spAutoFit/>
          </a:bodyPr>
          <a:lstStyle/>
          <a:p>
            <a:pPr algn="just"/>
            <a:r>
              <a:rPr lang="it-IT" sz="3200" i="1" dirty="0" smtClean="0">
                <a:latin typeface="Garamond" pitchFamily="18" charset="0"/>
              </a:rPr>
              <a:t>Tutti i fotografi vorrebbero essere pittori</a:t>
            </a:r>
          </a:p>
          <a:p>
            <a:pPr algn="r"/>
            <a:r>
              <a:rPr lang="it-IT" sz="3200" i="1" dirty="0" smtClean="0">
                <a:latin typeface="Garamond" pitchFamily="18" charset="0"/>
              </a:rPr>
              <a:t>Pablo Picasso</a:t>
            </a:r>
            <a:endParaRPr lang="it-IT" sz="3200" i="1" dirty="0">
              <a:latin typeface="Garamond" pitchFamily="18" charset="0"/>
            </a:endParaRPr>
          </a:p>
        </p:txBody>
      </p:sp>
      <p:pic>
        <p:nvPicPr>
          <p:cNvPr id="6" name="Immagine 5" descr="ray 2.jpg"/>
          <p:cNvPicPr>
            <a:picLocks noChangeAspect="1"/>
          </p:cNvPicPr>
          <p:nvPr/>
        </p:nvPicPr>
        <p:blipFill>
          <a:blip r:embed="rId2"/>
          <a:stretch>
            <a:fillRect/>
          </a:stretch>
        </p:blipFill>
        <p:spPr>
          <a:xfrm>
            <a:off x="714348" y="1357298"/>
            <a:ext cx="2928729" cy="3616344"/>
          </a:xfrm>
          <a:prstGeom prst="rect">
            <a:avLst/>
          </a:prstGeom>
        </p:spPr>
      </p:pic>
      <p:pic>
        <p:nvPicPr>
          <p:cNvPr id="7" name="Immagine 6" descr="ray.jpg"/>
          <p:cNvPicPr>
            <a:picLocks noChangeAspect="1"/>
          </p:cNvPicPr>
          <p:nvPr/>
        </p:nvPicPr>
        <p:blipFill>
          <a:blip r:embed="rId3"/>
          <a:stretch>
            <a:fillRect/>
          </a:stretch>
        </p:blipFill>
        <p:spPr>
          <a:xfrm>
            <a:off x="4714876" y="1142984"/>
            <a:ext cx="3314649" cy="4278910"/>
          </a:xfrm>
          <a:prstGeom prst="rect">
            <a:avLst/>
          </a:prstGeom>
        </p:spPr>
      </p:pic>
      <p:sp>
        <p:nvSpPr>
          <p:cNvPr id="8" name="CasellaDiTesto 7"/>
          <p:cNvSpPr txBox="1"/>
          <p:nvPr/>
        </p:nvSpPr>
        <p:spPr>
          <a:xfrm>
            <a:off x="428596" y="6215082"/>
            <a:ext cx="3286116" cy="461665"/>
          </a:xfrm>
          <a:prstGeom prst="rect">
            <a:avLst/>
          </a:prstGeom>
          <a:noFill/>
        </p:spPr>
        <p:txBody>
          <a:bodyPr wrap="square" rtlCol="0">
            <a:spAutoFit/>
          </a:bodyPr>
          <a:lstStyle/>
          <a:p>
            <a:pPr algn="just"/>
            <a:r>
              <a:rPr lang="it-IT" sz="2400" i="1" smtClean="0">
                <a:latin typeface="Garamond" pitchFamily="18" charset="0"/>
              </a:rPr>
              <a:t>Man Ray 1890-1976</a:t>
            </a:r>
            <a:endParaRPr lang="it-IT" sz="24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
                                            <p:txEl>
                                              <p:pRg st="0" end="0"/>
                                            </p:txEl>
                                          </p:spTgt>
                                        </p:tgtEl>
                                        <p:attrNameLst>
                                          <p:attrName>fill.type</p:attrName>
                                        </p:attrNameLst>
                                      </p:cBhvr>
                                      <p:to>
                                        <p:strVal val="solid"/>
                                      </p:to>
                                    </p:set>
                                  </p:childTnLst>
                                </p:cTn>
                              </p:par>
                              <p:par>
                                <p:cTn id="21" presetID="27" presetClass="entr" presetSubtype="0" fill="hold" nodeType="withEffect">
                                  <p:stCondLst>
                                    <p:cond delay="0"/>
                                  </p:stCondLst>
                                  <p:iterate type="lt">
                                    <p:tmPct val="50000"/>
                                  </p:iterate>
                                  <p:childTnLst>
                                    <p:set>
                                      <p:cBhvr>
                                        <p:cTn id="2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6" name="CasellaDiTesto 5"/>
          <p:cNvSpPr txBox="1"/>
          <p:nvPr/>
        </p:nvSpPr>
        <p:spPr>
          <a:xfrm>
            <a:off x="1857356" y="1071546"/>
            <a:ext cx="5429288" cy="584775"/>
          </a:xfrm>
          <a:prstGeom prst="rect">
            <a:avLst/>
          </a:prstGeom>
          <a:noFill/>
        </p:spPr>
        <p:txBody>
          <a:bodyPr wrap="square" rtlCol="0">
            <a:spAutoFit/>
          </a:bodyPr>
          <a:lstStyle/>
          <a:p>
            <a:pPr algn="ctr"/>
            <a:r>
              <a:rPr lang="it-IT" sz="3200" i="1" dirty="0" smtClean="0">
                <a:latin typeface="Garamond" pitchFamily="18" charset="0"/>
              </a:rPr>
              <a:t>FOTOGIORNALISMO</a:t>
            </a:r>
            <a:endParaRPr lang="it-IT" sz="3200" i="1" dirty="0">
              <a:latin typeface="Garamond" pitchFamily="18" charset="0"/>
            </a:endParaRPr>
          </a:p>
        </p:txBody>
      </p:sp>
      <p:pic>
        <p:nvPicPr>
          <p:cNvPr id="8" name="Immagine 7" descr="crimea.jpg"/>
          <p:cNvPicPr>
            <a:picLocks noChangeAspect="1"/>
          </p:cNvPicPr>
          <p:nvPr/>
        </p:nvPicPr>
        <p:blipFill>
          <a:blip r:embed="rId2"/>
          <a:stretch>
            <a:fillRect/>
          </a:stretch>
        </p:blipFill>
        <p:spPr>
          <a:xfrm>
            <a:off x="1285852" y="285728"/>
            <a:ext cx="7072362" cy="5946558"/>
          </a:xfrm>
          <a:prstGeom prst="rect">
            <a:avLst/>
          </a:prstGeom>
        </p:spPr>
      </p:pic>
      <p:sp>
        <p:nvSpPr>
          <p:cNvPr id="7" name="CasellaDiTesto 6"/>
          <p:cNvSpPr txBox="1"/>
          <p:nvPr/>
        </p:nvSpPr>
        <p:spPr>
          <a:xfrm>
            <a:off x="285720" y="6215082"/>
            <a:ext cx="3286116" cy="492443"/>
          </a:xfrm>
          <a:prstGeom prst="rect">
            <a:avLst/>
          </a:prstGeom>
          <a:noFill/>
        </p:spPr>
        <p:txBody>
          <a:bodyPr wrap="square" rtlCol="0">
            <a:spAutoFit/>
          </a:bodyPr>
          <a:lstStyle/>
          <a:p>
            <a:pPr algn="just"/>
            <a:r>
              <a:rPr lang="it-IT" sz="2600" i="1" smtClean="0">
                <a:latin typeface="Garamond" pitchFamily="18" charset="0"/>
              </a:rPr>
              <a:t>Roger Fenton  1819-1869</a:t>
            </a:r>
            <a:endParaRPr lang="it-IT" sz="26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capa sbargo in normandia.jpg"/>
          <p:cNvPicPr>
            <a:picLocks noChangeAspect="1"/>
          </p:cNvPicPr>
          <p:nvPr/>
        </p:nvPicPr>
        <p:blipFill>
          <a:blip r:embed="rId2"/>
          <a:stretch>
            <a:fillRect/>
          </a:stretch>
        </p:blipFill>
        <p:spPr>
          <a:xfrm>
            <a:off x="285720" y="857232"/>
            <a:ext cx="5778531" cy="3714770"/>
          </a:xfrm>
          <a:prstGeom prst="rect">
            <a:avLst/>
          </a:prstGeom>
        </p:spPr>
      </p:pic>
      <p:pic>
        <p:nvPicPr>
          <p:cNvPr id="10" name="Immagine 9" descr="capa.jpg"/>
          <p:cNvPicPr>
            <a:picLocks noChangeAspect="1"/>
          </p:cNvPicPr>
          <p:nvPr/>
        </p:nvPicPr>
        <p:blipFill>
          <a:blip r:embed="rId3"/>
          <a:stretch>
            <a:fillRect/>
          </a:stretch>
        </p:blipFill>
        <p:spPr>
          <a:xfrm>
            <a:off x="3071802" y="2786058"/>
            <a:ext cx="5905500" cy="3876675"/>
          </a:xfrm>
          <a:prstGeom prst="rect">
            <a:avLst/>
          </a:prstGeom>
        </p:spPr>
      </p:pic>
      <p:sp>
        <p:nvSpPr>
          <p:cNvPr id="6" name="CasellaDiTesto 5"/>
          <p:cNvSpPr txBox="1"/>
          <p:nvPr/>
        </p:nvSpPr>
        <p:spPr>
          <a:xfrm>
            <a:off x="2428860" y="142852"/>
            <a:ext cx="4000528" cy="584775"/>
          </a:xfrm>
          <a:prstGeom prst="rect">
            <a:avLst/>
          </a:prstGeom>
          <a:noFill/>
        </p:spPr>
        <p:txBody>
          <a:bodyPr wrap="square" rtlCol="0">
            <a:spAutoFit/>
          </a:bodyPr>
          <a:lstStyle/>
          <a:p>
            <a:pPr algn="just"/>
            <a:r>
              <a:rPr lang="it-IT" sz="3200" i="1" dirty="0" smtClean="0">
                <a:latin typeface="Garamond" pitchFamily="18" charset="0"/>
              </a:rPr>
              <a:t>FOTOGIORNALISMO</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6" name="CasellaDiTesto 5"/>
          <p:cNvSpPr txBox="1"/>
          <p:nvPr/>
        </p:nvSpPr>
        <p:spPr>
          <a:xfrm>
            <a:off x="2428860" y="142852"/>
            <a:ext cx="4000528" cy="584775"/>
          </a:xfrm>
          <a:prstGeom prst="rect">
            <a:avLst/>
          </a:prstGeom>
          <a:noFill/>
        </p:spPr>
        <p:txBody>
          <a:bodyPr wrap="square" rtlCol="0">
            <a:spAutoFit/>
          </a:bodyPr>
          <a:lstStyle/>
          <a:p>
            <a:pPr algn="just"/>
            <a:r>
              <a:rPr lang="it-IT" sz="3200" i="1" dirty="0" smtClean="0">
                <a:latin typeface="Garamond" pitchFamily="18" charset="0"/>
              </a:rPr>
              <a:t>FOTOGIORNALISMO</a:t>
            </a:r>
            <a:endParaRPr lang="it-IT" sz="3200" i="1" dirty="0">
              <a:latin typeface="Garamond" pitchFamily="18" charset="0"/>
            </a:endParaRPr>
          </a:p>
        </p:txBody>
      </p:sp>
      <p:pic>
        <p:nvPicPr>
          <p:cNvPr id="7" name="Immagine 6" descr="nik ut 1972.jpg"/>
          <p:cNvPicPr>
            <a:picLocks noChangeAspect="1"/>
          </p:cNvPicPr>
          <p:nvPr/>
        </p:nvPicPr>
        <p:blipFill>
          <a:blip r:embed="rId2"/>
          <a:stretch>
            <a:fillRect/>
          </a:stretch>
        </p:blipFill>
        <p:spPr>
          <a:xfrm>
            <a:off x="285720" y="714356"/>
            <a:ext cx="7114007" cy="5691205"/>
          </a:xfrm>
          <a:prstGeom prst="rect">
            <a:avLst/>
          </a:prstGeom>
        </p:spPr>
      </p:pic>
      <p:pic>
        <p:nvPicPr>
          <p:cNvPr id="11" name="Immagine 10" descr="prigioniero.jpg"/>
          <p:cNvPicPr>
            <a:picLocks noChangeAspect="1"/>
          </p:cNvPicPr>
          <p:nvPr/>
        </p:nvPicPr>
        <p:blipFill>
          <a:blip r:embed="rId3"/>
          <a:stretch>
            <a:fillRect/>
          </a:stretch>
        </p:blipFill>
        <p:spPr>
          <a:xfrm>
            <a:off x="2746373" y="1857364"/>
            <a:ext cx="6397627" cy="4628587"/>
          </a:xfrm>
          <a:prstGeom prst="rect">
            <a:avLst/>
          </a:prstGeom>
        </p:spPr>
      </p:pic>
      <p:sp>
        <p:nvSpPr>
          <p:cNvPr id="8" name="Rettangolo 7"/>
          <p:cNvSpPr/>
          <p:nvPr/>
        </p:nvSpPr>
        <p:spPr>
          <a:xfrm>
            <a:off x="7114277" y="6215082"/>
            <a:ext cx="2029723" cy="369332"/>
          </a:xfrm>
          <a:prstGeom prst="rect">
            <a:avLst/>
          </a:prstGeom>
        </p:spPr>
        <p:txBody>
          <a:bodyPr wrap="none">
            <a:spAutoFit/>
          </a:bodyPr>
          <a:lstStyle/>
          <a:p>
            <a:r>
              <a:rPr lang="it-IT" smtClean="0"/>
              <a:t>Huynh Cong “Nick” </a:t>
            </a:r>
            <a:endParaRPr lang="it-IT"/>
          </a:p>
        </p:txBody>
      </p:sp>
      <p:sp>
        <p:nvSpPr>
          <p:cNvPr id="9" name="Rettangolo 8"/>
          <p:cNvSpPr/>
          <p:nvPr/>
        </p:nvSpPr>
        <p:spPr>
          <a:xfrm>
            <a:off x="214282" y="6286520"/>
            <a:ext cx="1450846" cy="369332"/>
          </a:xfrm>
          <a:prstGeom prst="rect">
            <a:avLst/>
          </a:prstGeom>
        </p:spPr>
        <p:txBody>
          <a:bodyPr wrap="none">
            <a:spAutoFit/>
          </a:bodyPr>
          <a:lstStyle/>
          <a:p>
            <a:r>
              <a:rPr lang="it-IT" smtClean="0"/>
              <a:t>Eddie Adams </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1472" y="3929066"/>
            <a:ext cx="7572428" cy="830997"/>
          </a:xfrm>
          <a:prstGeom prst="rect">
            <a:avLst/>
          </a:prstGeom>
        </p:spPr>
        <p:txBody>
          <a:bodyPr wrap="square">
            <a:spAutoFit/>
          </a:bodyPr>
          <a:lstStyle/>
          <a:p>
            <a:r>
              <a:rPr lang="en-US" sz="2400" i="1" smtClean="0"/>
              <a:t>Nguyen Ngoc Loan: “Queste persone hanno ucciso molti dei nostri e io penso che Buddha mi perdonerà”</a:t>
            </a:r>
            <a:endParaRPr lang="it-IT" sz="2400" i="1"/>
          </a:p>
        </p:txBody>
      </p:sp>
      <p:sp>
        <p:nvSpPr>
          <p:cNvPr id="5" name="Rettangolo 4"/>
          <p:cNvSpPr/>
          <p:nvPr/>
        </p:nvSpPr>
        <p:spPr>
          <a:xfrm>
            <a:off x="142844" y="1428736"/>
            <a:ext cx="8786874" cy="1785104"/>
          </a:xfrm>
          <a:prstGeom prst="rect">
            <a:avLst/>
          </a:prstGeom>
        </p:spPr>
        <p:txBody>
          <a:bodyPr wrap="square">
            <a:spAutoFit/>
          </a:bodyPr>
          <a:lstStyle/>
          <a:p>
            <a:r>
              <a:rPr lang="en-US" sz="2200" i="1" smtClean="0"/>
              <a:t>“</a:t>
            </a:r>
            <a:r>
              <a:rPr lang="en-US" sz="2200" i="1" smtClean="0"/>
              <a:t>In quella fotografia sono morte due persone: chi ha ricevuto la pallottola e il generale. Il generale ha ucciso il Viet Cong; io ho ucciso il generale con la mia macchina fotografica” </a:t>
            </a:r>
          </a:p>
          <a:p>
            <a:endParaRPr lang="en-US" sz="2200" i="1" smtClean="0"/>
          </a:p>
          <a:p>
            <a:pPr algn="ctr"/>
            <a:r>
              <a:rPr lang="en-US" sz="2200" i="1" smtClean="0"/>
              <a:t>Ma la fotografia non dice tutto… </a:t>
            </a:r>
          </a:p>
        </p:txBody>
      </p:sp>
      <p:sp>
        <p:nvSpPr>
          <p:cNvPr id="6" name="CasellaDiTesto 5"/>
          <p:cNvSpPr txBox="1"/>
          <p:nvPr/>
        </p:nvSpPr>
        <p:spPr>
          <a:xfrm>
            <a:off x="2786050" y="428604"/>
            <a:ext cx="4000528" cy="584775"/>
          </a:xfrm>
          <a:prstGeom prst="rect">
            <a:avLst/>
          </a:prstGeom>
          <a:noFill/>
        </p:spPr>
        <p:txBody>
          <a:bodyPr wrap="square" rtlCol="0">
            <a:spAutoFit/>
          </a:bodyPr>
          <a:lstStyle/>
          <a:p>
            <a:pPr algn="just"/>
            <a:r>
              <a:rPr lang="it-IT" sz="3200" i="1" dirty="0" smtClean="0">
                <a:latin typeface="Garamond" pitchFamily="18" charset="0"/>
              </a:rPr>
              <a:t>FOTOGIORNALISMO</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0"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6" name="CasellaDiTesto 5"/>
          <p:cNvSpPr txBox="1"/>
          <p:nvPr/>
        </p:nvSpPr>
        <p:spPr>
          <a:xfrm>
            <a:off x="2571736" y="357166"/>
            <a:ext cx="4000528" cy="584775"/>
          </a:xfrm>
          <a:prstGeom prst="rect">
            <a:avLst/>
          </a:prstGeom>
          <a:noFill/>
        </p:spPr>
        <p:txBody>
          <a:bodyPr wrap="square" rtlCol="0">
            <a:spAutoFit/>
          </a:bodyPr>
          <a:lstStyle/>
          <a:p>
            <a:pPr algn="just"/>
            <a:r>
              <a:rPr lang="it-IT" sz="3200" i="1" dirty="0" smtClean="0">
                <a:latin typeface="Garamond" pitchFamily="18" charset="0"/>
              </a:rPr>
              <a:t>FOTOGIORNALISMO</a:t>
            </a:r>
            <a:endParaRPr lang="it-IT" sz="3200" i="1" dirty="0">
              <a:latin typeface="Garamond" pitchFamily="18" charset="0"/>
            </a:endParaRPr>
          </a:p>
        </p:txBody>
      </p:sp>
      <p:pic>
        <p:nvPicPr>
          <p:cNvPr id="8" name="Immagine 7" descr="aldo moro.jpg"/>
          <p:cNvPicPr>
            <a:picLocks noChangeAspect="1"/>
          </p:cNvPicPr>
          <p:nvPr/>
        </p:nvPicPr>
        <p:blipFill>
          <a:blip r:embed="rId2"/>
          <a:stretch>
            <a:fillRect/>
          </a:stretch>
        </p:blipFill>
        <p:spPr>
          <a:xfrm>
            <a:off x="571472" y="1142984"/>
            <a:ext cx="8001056" cy="5491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6" name="CasellaDiTesto 5"/>
          <p:cNvSpPr txBox="1"/>
          <p:nvPr/>
        </p:nvSpPr>
        <p:spPr>
          <a:xfrm>
            <a:off x="2500298" y="142852"/>
            <a:ext cx="4000528" cy="584775"/>
          </a:xfrm>
          <a:prstGeom prst="rect">
            <a:avLst/>
          </a:prstGeom>
          <a:noFill/>
        </p:spPr>
        <p:txBody>
          <a:bodyPr wrap="square" rtlCol="0">
            <a:spAutoFit/>
          </a:bodyPr>
          <a:lstStyle/>
          <a:p>
            <a:pPr algn="just"/>
            <a:r>
              <a:rPr lang="it-IT" sz="3200" i="1" dirty="0" smtClean="0">
                <a:latin typeface="Garamond" pitchFamily="18" charset="0"/>
              </a:rPr>
              <a:t>FOTOGIORNALISMO</a:t>
            </a:r>
            <a:endParaRPr lang="it-IT" sz="3200" i="1" dirty="0">
              <a:latin typeface="Garamond" pitchFamily="18" charset="0"/>
            </a:endParaRPr>
          </a:p>
        </p:txBody>
      </p:sp>
      <p:pic>
        <p:nvPicPr>
          <p:cNvPr id="5" name="Immagine 4" descr="foto-di-letizia-battaglia-3-613954.jpg"/>
          <p:cNvPicPr>
            <a:picLocks noChangeAspect="1"/>
          </p:cNvPicPr>
          <p:nvPr/>
        </p:nvPicPr>
        <p:blipFill>
          <a:blip r:embed="rId2"/>
          <a:stretch>
            <a:fillRect/>
          </a:stretch>
        </p:blipFill>
        <p:spPr>
          <a:xfrm>
            <a:off x="642910" y="785794"/>
            <a:ext cx="7620000" cy="5572125"/>
          </a:xfrm>
          <a:prstGeom prst="rect">
            <a:avLst/>
          </a:prstGeom>
        </p:spPr>
      </p:pic>
      <p:pic>
        <p:nvPicPr>
          <p:cNvPr id="9" name="Immagine 8" descr="falcone letizia battaglia.jpg"/>
          <p:cNvPicPr>
            <a:picLocks noChangeAspect="1"/>
          </p:cNvPicPr>
          <p:nvPr/>
        </p:nvPicPr>
        <p:blipFill>
          <a:blip r:embed="rId3"/>
          <a:stretch>
            <a:fillRect/>
          </a:stretch>
        </p:blipFill>
        <p:spPr>
          <a:xfrm>
            <a:off x="928662" y="1142984"/>
            <a:ext cx="6999353" cy="4657751"/>
          </a:xfrm>
          <a:prstGeom prst="rect">
            <a:avLst/>
          </a:prstGeom>
        </p:spPr>
      </p:pic>
      <p:sp>
        <p:nvSpPr>
          <p:cNvPr id="10" name="Rettangolo 9"/>
          <p:cNvSpPr/>
          <p:nvPr/>
        </p:nvSpPr>
        <p:spPr>
          <a:xfrm>
            <a:off x="214282" y="6286520"/>
            <a:ext cx="1704506" cy="369332"/>
          </a:xfrm>
          <a:prstGeom prst="rect">
            <a:avLst/>
          </a:prstGeom>
        </p:spPr>
        <p:txBody>
          <a:bodyPr wrap="none">
            <a:spAutoFit/>
          </a:bodyPr>
          <a:lstStyle/>
          <a:p>
            <a:r>
              <a:rPr lang="it-IT" smtClean="0"/>
              <a:t>Letizia Battaglia </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neuroni 2.jpg"/>
          <p:cNvPicPr>
            <a:picLocks noChangeAspect="1"/>
          </p:cNvPicPr>
          <p:nvPr/>
        </p:nvPicPr>
        <p:blipFill>
          <a:blip r:embed="rId3"/>
          <a:srcRect t="1189" r="3148" b="6035"/>
          <a:stretch>
            <a:fillRect/>
          </a:stretch>
        </p:blipFill>
        <p:spPr>
          <a:xfrm>
            <a:off x="214218" y="500042"/>
            <a:ext cx="8786938" cy="55721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428736"/>
            <a:ext cx="7429552" cy="584775"/>
          </a:xfrm>
          <a:prstGeom prst="rect">
            <a:avLst/>
          </a:prstGeom>
          <a:noFill/>
        </p:spPr>
        <p:txBody>
          <a:bodyPr wrap="square" rtlCol="0">
            <a:spAutoFit/>
          </a:bodyPr>
          <a:lstStyle/>
          <a:p>
            <a:pPr algn="just"/>
            <a:endParaRPr lang="it-IT" sz="3200">
              <a:latin typeface="Garamond" pitchFamily="18" charset="0"/>
            </a:endParaRPr>
          </a:p>
        </p:txBody>
      </p:sp>
      <p:sp>
        <p:nvSpPr>
          <p:cNvPr id="6" name="CasellaDiTesto 5"/>
          <p:cNvSpPr txBox="1"/>
          <p:nvPr/>
        </p:nvSpPr>
        <p:spPr>
          <a:xfrm>
            <a:off x="2500298" y="214290"/>
            <a:ext cx="4000528" cy="1569660"/>
          </a:xfrm>
          <a:prstGeom prst="rect">
            <a:avLst/>
          </a:prstGeom>
          <a:noFill/>
        </p:spPr>
        <p:txBody>
          <a:bodyPr wrap="square" rtlCol="0">
            <a:spAutoFit/>
          </a:bodyPr>
          <a:lstStyle/>
          <a:p>
            <a:pPr algn="ctr"/>
            <a:r>
              <a:rPr lang="it-IT" sz="3200" i="1" smtClean="0">
                <a:latin typeface="Garamond" pitchFamily="18" charset="0"/>
              </a:rPr>
              <a:t>FOTOGIORNALISMO o</a:t>
            </a:r>
          </a:p>
          <a:p>
            <a:pPr algn="ctr"/>
            <a:r>
              <a:rPr lang="it-IT" sz="3200" i="1" smtClean="0">
                <a:latin typeface="Garamond" pitchFamily="18" charset="0"/>
              </a:rPr>
              <a:t>PUBBLICITA</a:t>
            </a:r>
            <a:r>
              <a:rPr lang="it-IT" sz="3200" i="1" dirty="0" smtClean="0">
                <a:latin typeface="Garamond" pitchFamily="18" charset="0"/>
              </a:rPr>
              <a:t>’</a:t>
            </a:r>
            <a:endParaRPr lang="it-IT" sz="3200" i="1" dirty="0">
              <a:latin typeface="Garamond" pitchFamily="18" charset="0"/>
            </a:endParaRPr>
          </a:p>
        </p:txBody>
      </p:sp>
      <p:pic>
        <p:nvPicPr>
          <p:cNvPr id="7" name="Immagine 6" descr="o toscani mafia.jpg"/>
          <p:cNvPicPr>
            <a:picLocks noChangeAspect="1"/>
          </p:cNvPicPr>
          <p:nvPr/>
        </p:nvPicPr>
        <p:blipFill>
          <a:blip r:embed="rId2"/>
          <a:stretch>
            <a:fillRect/>
          </a:stretch>
        </p:blipFill>
        <p:spPr>
          <a:xfrm>
            <a:off x="714348" y="857232"/>
            <a:ext cx="7865988" cy="5234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86248" y="1071546"/>
            <a:ext cx="4357718" cy="1477328"/>
          </a:xfrm>
          <a:prstGeom prst="rect">
            <a:avLst/>
          </a:prstGeom>
          <a:noFill/>
        </p:spPr>
        <p:txBody>
          <a:bodyPr wrap="square" rtlCol="0">
            <a:spAutoFit/>
          </a:bodyPr>
          <a:lstStyle/>
          <a:p>
            <a:r>
              <a:rPr lang="it-IT" smtClean="0"/>
              <a:t>Per necessità, la perczione del messaggio deve essere semrpe più immediata: trasmettere sensazioni, concetti, stili di vita, prima di dati che richiedono analisi. E’ questo il ruolo dell’immagine.  </a:t>
            </a:r>
            <a:endParaRPr lang="it-IT"/>
          </a:p>
        </p:txBody>
      </p:sp>
      <p:sp>
        <p:nvSpPr>
          <p:cNvPr id="5" name="Rettangolo 4"/>
          <p:cNvSpPr/>
          <p:nvPr/>
        </p:nvSpPr>
        <p:spPr>
          <a:xfrm>
            <a:off x="4357686" y="5857892"/>
            <a:ext cx="4572000" cy="646331"/>
          </a:xfrm>
          <a:prstGeom prst="rect">
            <a:avLst/>
          </a:prstGeom>
        </p:spPr>
        <p:txBody>
          <a:bodyPr>
            <a:spAutoFit/>
          </a:bodyPr>
          <a:lstStyle/>
          <a:p>
            <a:r>
              <a:rPr lang="it-IT" smtClean="0"/>
              <a:t>http://www.fotografi.org/FILE/fotografia_linguaggio_comunicazione.pdf</a:t>
            </a:r>
            <a:endParaRPr lang="it-IT"/>
          </a:p>
        </p:txBody>
      </p:sp>
      <p:pic>
        <p:nvPicPr>
          <p:cNvPr id="6" name="Immagine 5" descr="pub roberta.jpg"/>
          <p:cNvPicPr>
            <a:picLocks noChangeAspect="1"/>
          </p:cNvPicPr>
          <p:nvPr/>
        </p:nvPicPr>
        <p:blipFill>
          <a:blip r:embed="rId2"/>
          <a:stretch>
            <a:fillRect/>
          </a:stretch>
        </p:blipFill>
        <p:spPr>
          <a:xfrm>
            <a:off x="285720" y="1000108"/>
            <a:ext cx="3808605" cy="5429288"/>
          </a:xfrm>
          <a:prstGeom prst="rect">
            <a:avLst/>
          </a:prstGeom>
        </p:spPr>
      </p:pic>
      <p:sp>
        <p:nvSpPr>
          <p:cNvPr id="7" name="CasellaDiTesto 6"/>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PUBBLICITA</a:t>
            </a:r>
            <a:r>
              <a:rPr lang="it-IT" sz="3200" i="1" dirty="0" smtClean="0">
                <a:latin typeface="Garamond" pitchFamily="18" charset="0"/>
              </a:rPr>
              <a:t>’</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1214422"/>
            <a:ext cx="6715172" cy="1200329"/>
          </a:xfrm>
          <a:prstGeom prst="rect">
            <a:avLst/>
          </a:prstGeom>
        </p:spPr>
        <p:txBody>
          <a:bodyPr wrap="square">
            <a:spAutoFit/>
          </a:bodyPr>
          <a:lstStyle/>
          <a:p>
            <a:r>
              <a:rPr lang="it-IT" smtClean="0"/>
              <a:t>Davanti a tutto ciò la Battaglia soffrì il dolore, lo stesso dolore chela Merini diceva di essere mancanza di orizzonti, perché non si può scorgere un bel futuro davanti a tanto orrore ed ingiustizia, a tanta morte e assurdità.</a:t>
            </a:r>
            <a:endParaRPr lang="it-IT"/>
          </a:p>
        </p:txBody>
      </p:sp>
      <p:sp>
        <p:nvSpPr>
          <p:cNvPr id="3" name="Rettangolo 2"/>
          <p:cNvSpPr/>
          <p:nvPr/>
        </p:nvSpPr>
        <p:spPr>
          <a:xfrm>
            <a:off x="857224" y="2857496"/>
            <a:ext cx="7500990" cy="923330"/>
          </a:xfrm>
          <a:prstGeom prst="rect">
            <a:avLst/>
          </a:prstGeom>
        </p:spPr>
        <p:txBody>
          <a:bodyPr wrap="square">
            <a:spAutoFit/>
          </a:bodyPr>
          <a:lstStyle/>
          <a:p>
            <a:r>
              <a:rPr lang="it-IT" smtClean="0"/>
              <a:t>Ed ecco spostare il </a:t>
            </a:r>
            <a:r>
              <a:rPr lang="it-IT" i="1" smtClean="0"/>
              <a:t>punctum</a:t>
            </a:r>
            <a:r>
              <a:rPr lang="it-IT" smtClean="0"/>
              <a:t> dallo ieri, all’oggi, l’artista vuole porre l’accento su una femminilità genitrice di vita, pura, sull’eros, sulla bellezza, sulla vita.Un amore nonostante tutto. </a:t>
            </a:r>
            <a:endParaRPr lang="it-IT"/>
          </a:p>
        </p:txBody>
      </p:sp>
      <p:sp>
        <p:nvSpPr>
          <p:cNvPr id="4" name="Rettangolo 3"/>
          <p:cNvSpPr/>
          <p:nvPr/>
        </p:nvSpPr>
        <p:spPr>
          <a:xfrm>
            <a:off x="500034" y="6215082"/>
            <a:ext cx="8070094" cy="369332"/>
          </a:xfrm>
          <a:prstGeom prst="rect">
            <a:avLst/>
          </a:prstGeom>
        </p:spPr>
        <p:txBody>
          <a:bodyPr wrap="none">
            <a:spAutoFit/>
          </a:bodyPr>
          <a:lstStyle/>
          <a:p>
            <a:r>
              <a:rPr lang="it-IT" cap="all" smtClean="0">
                <a:hlinkClick r:id="rId2"/>
              </a:rPr>
              <a:t>FEDERICA FIUMELLI</a:t>
            </a:r>
            <a:r>
              <a:rPr lang="it-IT" cap="all" smtClean="0"/>
              <a:t>http://theartship.it/home/dlyaivxy/public_html/?p=4616</a:t>
            </a:r>
            <a:endParaRPr lang="it-IT"/>
          </a:p>
        </p:txBody>
      </p:sp>
      <p:sp>
        <p:nvSpPr>
          <p:cNvPr id="5" name="CasellaDiTesto 4"/>
          <p:cNvSpPr txBox="1"/>
          <p:nvPr/>
        </p:nvSpPr>
        <p:spPr>
          <a:xfrm>
            <a:off x="2500298" y="142852"/>
            <a:ext cx="4000528" cy="584775"/>
          </a:xfrm>
          <a:prstGeom prst="rect">
            <a:avLst/>
          </a:prstGeom>
          <a:noFill/>
        </p:spPr>
        <p:txBody>
          <a:bodyPr wrap="square" rtlCol="0">
            <a:spAutoFit/>
          </a:bodyPr>
          <a:lstStyle/>
          <a:p>
            <a:pPr algn="just"/>
            <a:r>
              <a:rPr lang="it-IT" sz="3200" i="1" dirty="0" smtClean="0">
                <a:latin typeface="Garamond" pitchFamily="18" charset="0"/>
              </a:rPr>
              <a:t>FOTOGIORNALISMO</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UNCTUM-Letizia-Battaglia-Rielaborazione-20121-915x732-300x239.jpg"/>
          <p:cNvPicPr>
            <a:picLocks noChangeAspect="1"/>
          </p:cNvPicPr>
          <p:nvPr/>
        </p:nvPicPr>
        <p:blipFill>
          <a:blip r:embed="rId2"/>
          <a:srcRect l="2830" t="9473" r="1887" b="10002"/>
          <a:stretch>
            <a:fillRect/>
          </a:stretch>
        </p:blipFill>
        <p:spPr>
          <a:xfrm>
            <a:off x="1000100" y="1142984"/>
            <a:ext cx="7215238" cy="4857784"/>
          </a:xfrm>
          <a:prstGeom prst="rect">
            <a:avLst/>
          </a:prstGeom>
        </p:spPr>
      </p:pic>
      <p:sp>
        <p:nvSpPr>
          <p:cNvPr id="6" name="CasellaDiTesto 5"/>
          <p:cNvSpPr txBox="1"/>
          <p:nvPr/>
        </p:nvSpPr>
        <p:spPr>
          <a:xfrm>
            <a:off x="1785918" y="357166"/>
            <a:ext cx="5500726" cy="584775"/>
          </a:xfrm>
          <a:prstGeom prst="rect">
            <a:avLst/>
          </a:prstGeom>
          <a:noFill/>
        </p:spPr>
        <p:txBody>
          <a:bodyPr wrap="square" rtlCol="0">
            <a:spAutoFit/>
          </a:bodyPr>
          <a:lstStyle/>
          <a:p>
            <a:pPr algn="just"/>
            <a:r>
              <a:rPr lang="it-IT" sz="3200" i="1" smtClean="0">
                <a:latin typeface="Garamond" pitchFamily="18" charset="0"/>
              </a:rPr>
              <a:t>FOTOGIORNALISMO o ARTE</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DOCUMENTARY</a:t>
            </a:r>
            <a:endParaRPr lang="it-IT" sz="3200" i="1" dirty="0">
              <a:latin typeface="Garamond" pitchFamily="18" charset="0"/>
            </a:endParaRPr>
          </a:p>
        </p:txBody>
      </p:sp>
      <p:sp>
        <p:nvSpPr>
          <p:cNvPr id="6" name="Rettangolo 5"/>
          <p:cNvSpPr/>
          <p:nvPr/>
        </p:nvSpPr>
        <p:spPr>
          <a:xfrm>
            <a:off x="4572000" y="1714488"/>
            <a:ext cx="4572000" cy="923330"/>
          </a:xfrm>
          <a:prstGeom prst="rect">
            <a:avLst/>
          </a:prstGeom>
        </p:spPr>
        <p:txBody>
          <a:bodyPr wrap="square">
            <a:spAutoFit/>
          </a:bodyPr>
          <a:lstStyle/>
          <a:p>
            <a:r>
              <a:rPr lang="en-US" smtClean="0"/>
              <a:t>La donna sembrava sapesse che le mie fotografie avrebbero potuto aiutarla e quindi lei aiutò me..</a:t>
            </a:r>
            <a:endParaRPr lang="it-IT"/>
          </a:p>
        </p:txBody>
      </p:sp>
      <p:pic>
        <p:nvPicPr>
          <p:cNvPr id="7" name="Immagine 6" descr="dorothea lange 1.jpg"/>
          <p:cNvPicPr>
            <a:picLocks noChangeAspect="1"/>
          </p:cNvPicPr>
          <p:nvPr/>
        </p:nvPicPr>
        <p:blipFill>
          <a:blip r:embed="rId2"/>
          <a:stretch>
            <a:fillRect/>
          </a:stretch>
        </p:blipFill>
        <p:spPr>
          <a:xfrm>
            <a:off x="357158" y="1071546"/>
            <a:ext cx="4031661" cy="5286412"/>
          </a:xfrm>
          <a:prstGeom prst="rect">
            <a:avLst/>
          </a:prstGeom>
        </p:spPr>
      </p:pic>
      <p:sp>
        <p:nvSpPr>
          <p:cNvPr id="5" name="Rettangolo 4"/>
          <p:cNvSpPr/>
          <p:nvPr/>
        </p:nvSpPr>
        <p:spPr>
          <a:xfrm>
            <a:off x="7215206" y="6286520"/>
            <a:ext cx="1677832" cy="369332"/>
          </a:xfrm>
          <a:prstGeom prst="rect">
            <a:avLst/>
          </a:prstGeom>
        </p:spPr>
        <p:txBody>
          <a:bodyPr wrap="none">
            <a:spAutoFit/>
          </a:bodyPr>
          <a:lstStyle/>
          <a:p>
            <a:r>
              <a:rPr lang="it-IT" smtClean="0"/>
              <a:t>Dorothea Lange</a:t>
            </a: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w hine3.jpg"/>
          <p:cNvPicPr>
            <a:picLocks noChangeAspect="1"/>
          </p:cNvPicPr>
          <p:nvPr/>
        </p:nvPicPr>
        <p:blipFill>
          <a:blip r:embed="rId2"/>
          <a:stretch>
            <a:fillRect/>
          </a:stretch>
        </p:blipFill>
        <p:spPr>
          <a:xfrm>
            <a:off x="2571737" y="872924"/>
            <a:ext cx="6000792" cy="5490086"/>
          </a:xfrm>
          <a:prstGeom prst="rect">
            <a:avLst/>
          </a:prstGeom>
        </p:spPr>
      </p:pic>
      <p:pic>
        <p:nvPicPr>
          <p:cNvPr id="3" name="Immagine 2" descr="l w hine 1.jpg"/>
          <p:cNvPicPr>
            <a:picLocks noChangeAspect="1"/>
          </p:cNvPicPr>
          <p:nvPr/>
        </p:nvPicPr>
        <p:blipFill>
          <a:blip r:embed="rId3"/>
          <a:stretch>
            <a:fillRect/>
          </a:stretch>
        </p:blipFill>
        <p:spPr>
          <a:xfrm>
            <a:off x="357158" y="1214422"/>
            <a:ext cx="6315222" cy="4967309"/>
          </a:xfrm>
          <a:prstGeom prst="rect">
            <a:avLst/>
          </a:prstGeom>
        </p:spPr>
      </p:pic>
      <p:sp>
        <p:nvSpPr>
          <p:cNvPr id="4" name="Rettangolo 3"/>
          <p:cNvSpPr/>
          <p:nvPr/>
        </p:nvSpPr>
        <p:spPr>
          <a:xfrm>
            <a:off x="142844" y="6357958"/>
            <a:ext cx="1571636" cy="369332"/>
          </a:xfrm>
          <a:prstGeom prst="rect">
            <a:avLst/>
          </a:prstGeom>
        </p:spPr>
        <p:txBody>
          <a:bodyPr wrap="square">
            <a:spAutoFit/>
          </a:bodyPr>
          <a:lstStyle/>
          <a:p>
            <a:r>
              <a:rPr lang="it-IT" smtClean="0"/>
              <a:t>L.W. Hine</a:t>
            </a:r>
            <a:endParaRPr lang="it-IT"/>
          </a:p>
        </p:txBody>
      </p:sp>
      <p:sp>
        <p:nvSpPr>
          <p:cNvPr id="5" name="CasellaDiTesto 4"/>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DOCUMENTARY</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w hine2.jpg"/>
          <p:cNvPicPr>
            <a:picLocks noChangeAspect="1"/>
          </p:cNvPicPr>
          <p:nvPr/>
        </p:nvPicPr>
        <p:blipFill>
          <a:blip r:embed="rId2"/>
          <a:stretch>
            <a:fillRect/>
          </a:stretch>
        </p:blipFill>
        <p:spPr>
          <a:xfrm>
            <a:off x="500034" y="928670"/>
            <a:ext cx="5286412" cy="5286412"/>
          </a:xfrm>
          <a:prstGeom prst="rect">
            <a:avLst/>
          </a:prstGeom>
        </p:spPr>
      </p:pic>
      <p:sp>
        <p:nvSpPr>
          <p:cNvPr id="3" name="Rettangolo 2"/>
          <p:cNvSpPr/>
          <p:nvPr/>
        </p:nvSpPr>
        <p:spPr>
          <a:xfrm>
            <a:off x="142844" y="6357958"/>
            <a:ext cx="1571636" cy="369332"/>
          </a:xfrm>
          <a:prstGeom prst="rect">
            <a:avLst/>
          </a:prstGeom>
        </p:spPr>
        <p:txBody>
          <a:bodyPr wrap="square">
            <a:spAutoFit/>
          </a:bodyPr>
          <a:lstStyle/>
          <a:p>
            <a:r>
              <a:rPr lang="it-IT" smtClean="0"/>
              <a:t>L.W. Hine</a:t>
            </a:r>
            <a:endParaRPr lang="it-IT"/>
          </a:p>
        </p:txBody>
      </p:sp>
      <p:sp>
        <p:nvSpPr>
          <p:cNvPr id="4" name="CasellaDiTesto 3"/>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DOCUMENTARY</a:t>
            </a:r>
            <a:endParaRPr lang="it-IT" sz="3200" i="1" dirty="0">
              <a:latin typeface="Garamond" pitchFamily="18" charset="0"/>
            </a:endParaRPr>
          </a:p>
        </p:txBody>
      </p:sp>
      <p:pic>
        <p:nvPicPr>
          <p:cNvPr id="5" name="Immagine 4" descr="mccurry 1.jpg"/>
          <p:cNvPicPr>
            <a:picLocks noChangeAspect="1"/>
          </p:cNvPicPr>
          <p:nvPr/>
        </p:nvPicPr>
        <p:blipFill>
          <a:blip r:embed="rId3"/>
          <a:stretch>
            <a:fillRect/>
          </a:stretch>
        </p:blipFill>
        <p:spPr>
          <a:xfrm>
            <a:off x="5143504" y="785794"/>
            <a:ext cx="3696060" cy="5554189"/>
          </a:xfrm>
          <a:prstGeom prst="rect">
            <a:avLst/>
          </a:prstGeom>
        </p:spPr>
      </p:pic>
      <p:sp>
        <p:nvSpPr>
          <p:cNvPr id="6" name="Rettangolo 5"/>
          <p:cNvSpPr/>
          <p:nvPr/>
        </p:nvSpPr>
        <p:spPr>
          <a:xfrm>
            <a:off x="7358082" y="6286520"/>
            <a:ext cx="1571636" cy="369332"/>
          </a:xfrm>
          <a:prstGeom prst="rect">
            <a:avLst/>
          </a:prstGeom>
        </p:spPr>
        <p:txBody>
          <a:bodyPr wrap="square">
            <a:spAutoFit/>
          </a:bodyPr>
          <a:lstStyle/>
          <a:p>
            <a:r>
              <a:rPr lang="it-IT" smtClean="0"/>
              <a:t>Mc Curry</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00166" y="3714752"/>
            <a:ext cx="6215106" cy="1631216"/>
          </a:xfrm>
          <a:prstGeom prst="rect">
            <a:avLst/>
          </a:prstGeom>
          <a:noFill/>
        </p:spPr>
        <p:txBody>
          <a:bodyPr wrap="square" rtlCol="0">
            <a:spAutoFit/>
          </a:bodyPr>
          <a:lstStyle/>
          <a:p>
            <a:r>
              <a:rPr lang="it-IT" smtClean="0"/>
              <a:t>Un buon ritratto è quello che dice qualcosa della persona ritratta… </a:t>
            </a:r>
            <a:r>
              <a:rPr lang="it-IT" sz="2300" b="1" smtClean="0"/>
              <a:t>un buon ritratto dovrebbe dire qualcosa della condizione umana</a:t>
            </a:r>
          </a:p>
          <a:p>
            <a:endParaRPr lang="it-IT" smtClean="0"/>
          </a:p>
          <a:p>
            <a:pPr algn="r"/>
            <a:r>
              <a:rPr lang="it-IT" smtClean="0"/>
              <a:t>McCurry</a:t>
            </a:r>
            <a:endParaRPr lang="it-IT"/>
          </a:p>
        </p:txBody>
      </p:sp>
      <p:sp>
        <p:nvSpPr>
          <p:cNvPr id="4" name="Rettangolo 3"/>
          <p:cNvSpPr/>
          <p:nvPr/>
        </p:nvSpPr>
        <p:spPr>
          <a:xfrm>
            <a:off x="857224" y="1428736"/>
            <a:ext cx="7215238" cy="1708160"/>
          </a:xfrm>
          <a:prstGeom prst="rect">
            <a:avLst/>
          </a:prstGeom>
        </p:spPr>
        <p:txBody>
          <a:bodyPr wrap="square">
            <a:spAutoFit/>
          </a:bodyPr>
          <a:lstStyle/>
          <a:p>
            <a:r>
              <a:rPr lang="it-IT" smtClean="0"/>
              <a:t>Nel saggio </a:t>
            </a:r>
            <a:r>
              <a:rPr lang="it-IT" i="1" smtClean="0">
                <a:hlinkClick r:id="rId2"/>
              </a:rPr>
              <a:t>L’infinito istante</a:t>
            </a:r>
            <a:r>
              <a:rPr lang="it-IT" smtClean="0"/>
              <a:t>, Geoff Dyer scrive che ogni grande fotografo è capace di trasformarsi, anche inconsapevolmente, per poco tempo o comunque per caso, in un altro fotografo. Perché </a:t>
            </a:r>
            <a:r>
              <a:rPr lang="it-IT" sz="2300" b="1" smtClean="0"/>
              <a:t>tutti i fotografi hanno scattato immagini che somigliano a quelle scattate da altri grandi fotografi.</a:t>
            </a:r>
            <a:endParaRPr lang="it-IT" sz="2300" b="1"/>
          </a:p>
        </p:txBody>
      </p:sp>
      <p:sp>
        <p:nvSpPr>
          <p:cNvPr id="5" name="CasellaDiTesto 4"/>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REPORTAGE</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REPORTAGE</a:t>
            </a:r>
            <a:endParaRPr lang="it-IT" sz="3200" i="1" dirty="0">
              <a:latin typeface="Garamond" pitchFamily="18" charset="0"/>
            </a:endParaRPr>
          </a:p>
        </p:txBody>
      </p:sp>
      <p:pic>
        <p:nvPicPr>
          <p:cNvPr id="5" name="Immagine 4" descr="mccurry 2.jpg"/>
          <p:cNvPicPr>
            <a:picLocks noChangeAspect="1"/>
          </p:cNvPicPr>
          <p:nvPr/>
        </p:nvPicPr>
        <p:blipFill>
          <a:blip r:embed="rId2"/>
          <a:stretch>
            <a:fillRect/>
          </a:stretch>
        </p:blipFill>
        <p:spPr>
          <a:xfrm>
            <a:off x="357158" y="785794"/>
            <a:ext cx="3786214" cy="5736688"/>
          </a:xfrm>
          <a:prstGeom prst="rect">
            <a:avLst/>
          </a:prstGeom>
        </p:spPr>
      </p:pic>
      <p:pic>
        <p:nvPicPr>
          <p:cNvPr id="6" name="Immagine 5" descr="mccurry3.jpg"/>
          <p:cNvPicPr>
            <a:picLocks noChangeAspect="1"/>
          </p:cNvPicPr>
          <p:nvPr/>
        </p:nvPicPr>
        <p:blipFill>
          <a:blip r:embed="rId3"/>
          <a:stretch>
            <a:fillRect/>
          </a:stretch>
        </p:blipFill>
        <p:spPr>
          <a:xfrm>
            <a:off x="2571736" y="1142984"/>
            <a:ext cx="6276329" cy="3514744"/>
          </a:xfrm>
          <a:prstGeom prst="rect">
            <a:avLst/>
          </a:prstGeom>
        </p:spPr>
      </p:pic>
      <p:sp>
        <p:nvSpPr>
          <p:cNvPr id="7" name="Rettangolo 6"/>
          <p:cNvSpPr/>
          <p:nvPr/>
        </p:nvSpPr>
        <p:spPr>
          <a:xfrm>
            <a:off x="7929586" y="6215082"/>
            <a:ext cx="990528" cy="369332"/>
          </a:xfrm>
          <a:prstGeom prst="rect">
            <a:avLst/>
          </a:prstGeom>
        </p:spPr>
        <p:txBody>
          <a:bodyPr wrap="none">
            <a:spAutoFit/>
          </a:bodyPr>
          <a:lstStyle/>
          <a:p>
            <a:pPr algn="r"/>
            <a:r>
              <a:rPr lang="it-IT" smtClean="0"/>
              <a:t>McCurry</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hotographers Giving Back Alex Masi.jpg"/>
          <p:cNvPicPr>
            <a:picLocks noChangeAspect="1"/>
          </p:cNvPicPr>
          <p:nvPr/>
        </p:nvPicPr>
        <p:blipFill>
          <a:blip r:embed="rId2"/>
          <a:stretch>
            <a:fillRect/>
          </a:stretch>
        </p:blipFill>
        <p:spPr>
          <a:xfrm>
            <a:off x="428596" y="928670"/>
            <a:ext cx="8096275" cy="5113437"/>
          </a:xfrm>
          <a:prstGeom prst="rect">
            <a:avLst/>
          </a:prstGeom>
        </p:spPr>
      </p:pic>
      <p:sp>
        <p:nvSpPr>
          <p:cNvPr id="3" name="CasellaDiTesto 2"/>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REPORTAGE</a:t>
            </a:r>
            <a:endParaRPr lang="it-IT" sz="3200" i="1" dirty="0">
              <a:latin typeface="Garamond" pitchFamily="18" charset="0"/>
            </a:endParaRPr>
          </a:p>
        </p:txBody>
      </p:sp>
      <p:sp>
        <p:nvSpPr>
          <p:cNvPr id="4" name="Rettangolo 3"/>
          <p:cNvSpPr/>
          <p:nvPr/>
        </p:nvSpPr>
        <p:spPr>
          <a:xfrm>
            <a:off x="7834821" y="6215082"/>
            <a:ext cx="1085297" cy="369332"/>
          </a:xfrm>
          <a:prstGeom prst="rect">
            <a:avLst/>
          </a:prstGeom>
        </p:spPr>
        <p:txBody>
          <a:bodyPr wrap="none">
            <a:spAutoFit/>
          </a:bodyPr>
          <a:lstStyle/>
          <a:p>
            <a:pPr algn="r"/>
            <a:r>
              <a:rPr lang="it-IT" smtClean="0"/>
              <a:t>Alex Masi</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ervello7.jpg"/>
          <p:cNvPicPr>
            <a:picLocks noChangeAspect="1"/>
          </p:cNvPicPr>
          <p:nvPr/>
        </p:nvPicPr>
        <p:blipFill>
          <a:blip r:embed="rId3"/>
          <a:srcRect l="3979" t="2083" r="1847" b="2083"/>
          <a:stretch>
            <a:fillRect/>
          </a:stretch>
        </p:blipFill>
        <p:spPr>
          <a:xfrm>
            <a:off x="2071670" y="142852"/>
            <a:ext cx="5072098" cy="6572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3714752"/>
            <a:ext cx="8072494" cy="1754326"/>
          </a:xfrm>
          <a:prstGeom prst="rect">
            <a:avLst/>
          </a:prstGeom>
        </p:spPr>
        <p:txBody>
          <a:bodyPr wrap="square">
            <a:spAutoFit/>
          </a:bodyPr>
          <a:lstStyle/>
          <a:p>
            <a:r>
              <a:rPr lang="it-IT" smtClean="0"/>
              <a:t>A tal fine l’anno scorso ho creato una </a:t>
            </a:r>
            <a:r>
              <a:rPr lang="it-IT" smtClean="0">
                <a:hlinkClick r:id="rId2" tooltip="https://www.gofundme.com/Poonam-Tale-of-Hope"/>
              </a:rPr>
              <a:t>campagna di crowdfunding</a:t>
            </a:r>
            <a:r>
              <a:rPr lang="it-IT" smtClean="0"/>
              <a:t> a lungo termine: in cambio di cartoline, stampe di alta qualità, letture di portfolio fotografici, workshop e altro, cerco di raccogliere altre donazioni per garantire a Poonam e Jyoti l’istruzione in un buon istituto, per continuare a documentare la loro crescita e per lanciare un progetto educativo di cinque anni per altri bambini svantaggiati che vivono nelle aree contaminate di Bhopal</a:t>
            </a:r>
            <a:endParaRPr lang="it-IT"/>
          </a:p>
        </p:txBody>
      </p:sp>
      <p:sp>
        <p:nvSpPr>
          <p:cNvPr id="3" name="Rettangolo 2"/>
          <p:cNvSpPr/>
          <p:nvPr/>
        </p:nvSpPr>
        <p:spPr>
          <a:xfrm>
            <a:off x="928662" y="1285860"/>
            <a:ext cx="7358114" cy="923330"/>
          </a:xfrm>
          <a:prstGeom prst="rect">
            <a:avLst/>
          </a:prstGeom>
        </p:spPr>
        <p:txBody>
          <a:bodyPr wrap="square">
            <a:spAutoFit/>
          </a:bodyPr>
          <a:lstStyle/>
          <a:p>
            <a:r>
              <a:rPr lang="it-IT" i="1" smtClean="0"/>
              <a:t>Agosto 2009: Poonam, 6 anni, si rinfresca sotto un temporale a Oriya Basti, uno dei luoghi contaminati nel 1984 in seguito al disastro di Bhopal, nello stato indiano del Madhya Pradesh</a:t>
            </a:r>
            <a:endParaRPr lang="it-IT"/>
          </a:p>
        </p:txBody>
      </p:sp>
      <p:sp>
        <p:nvSpPr>
          <p:cNvPr id="4" name="CasellaDiTesto 3"/>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REPORTAGE</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ensational.jpg"/>
          <p:cNvPicPr>
            <a:picLocks noChangeAspect="1"/>
          </p:cNvPicPr>
          <p:nvPr/>
        </p:nvPicPr>
        <p:blipFill>
          <a:blip r:embed="rId2"/>
          <a:stretch>
            <a:fillRect/>
          </a:stretch>
        </p:blipFill>
        <p:spPr>
          <a:xfrm>
            <a:off x="1857356" y="928670"/>
            <a:ext cx="5381625" cy="3581400"/>
          </a:xfrm>
          <a:prstGeom prst="rect">
            <a:avLst/>
          </a:prstGeom>
        </p:spPr>
      </p:pic>
      <p:sp>
        <p:nvSpPr>
          <p:cNvPr id="3" name="Rettangolo 2"/>
          <p:cNvSpPr/>
          <p:nvPr/>
        </p:nvSpPr>
        <p:spPr>
          <a:xfrm>
            <a:off x="3286116" y="5000636"/>
            <a:ext cx="2307811" cy="369332"/>
          </a:xfrm>
          <a:prstGeom prst="rect">
            <a:avLst/>
          </a:prstGeom>
        </p:spPr>
        <p:txBody>
          <a:bodyPr wrap="none">
            <a:spAutoFit/>
          </a:bodyPr>
          <a:lstStyle/>
          <a:p>
            <a:r>
              <a:rPr lang="it-IT" smtClean="0"/>
              <a:t>http://lensational.org/</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7224" y="2857496"/>
            <a:ext cx="8001056" cy="1754326"/>
          </a:xfrm>
          <a:prstGeom prst="rect">
            <a:avLst/>
          </a:prstGeom>
        </p:spPr>
        <p:txBody>
          <a:bodyPr wrap="square">
            <a:spAutoFit/>
          </a:bodyPr>
          <a:lstStyle/>
          <a:p>
            <a:r>
              <a:rPr lang="it-IT" smtClean="0"/>
              <a:t>“La curiosità: è la forza trainante. Senza la curiosità non succede nulla. Poi però serve la volontà di raccontare una storia con le foto, e quindi spiegare l’aspetto umano di ciò che vedi”</a:t>
            </a:r>
          </a:p>
          <a:p>
            <a:endParaRPr lang="it-IT" smtClean="0"/>
          </a:p>
          <a:p>
            <a:pPr lvl="0" algn="r"/>
            <a:r>
              <a:rPr lang="it-IT" smtClean="0">
                <a:solidFill>
                  <a:prstClr val="black"/>
                </a:solidFill>
              </a:rPr>
              <a:t>Mc Curry</a:t>
            </a:r>
          </a:p>
          <a:p>
            <a:endParaRPr lang="it-IT"/>
          </a:p>
        </p:txBody>
      </p:sp>
      <p:sp>
        <p:nvSpPr>
          <p:cNvPr id="3" name="Rettangolo 2"/>
          <p:cNvSpPr/>
          <p:nvPr/>
        </p:nvSpPr>
        <p:spPr>
          <a:xfrm>
            <a:off x="857224" y="1214422"/>
            <a:ext cx="7215238" cy="1477328"/>
          </a:xfrm>
          <a:prstGeom prst="rect">
            <a:avLst/>
          </a:prstGeom>
        </p:spPr>
        <p:txBody>
          <a:bodyPr wrap="square">
            <a:spAutoFit/>
          </a:bodyPr>
          <a:lstStyle/>
          <a:p>
            <a:r>
              <a:rPr lang="it-IT" smtClean="0"/>
              <a:t>“La chiave sta nel fatto che devi vedere le tue foto come una storia: le storie cambiano in continuazione, e tu devi seguirne lo svolgimento, se vuoi catturare la loro essenza”</a:t>
            </a:r>
          </a:p>
          <a:p>
            <a:endParaRPr lang="it-IT"/>
          </a:p>
          <a:p>
            <a:pPr algn="r"/>
            <a:r>
              <a:rPr lang="it-IT" smtClean="0"/>
              <a:t>Mc Curry</a:t>
            </a:r>
          </a:p>
        </p:txBody>
      </p:sp>
      <p:sp>
        <p:nvSpPr>
          <p:cNvPr id="4" name="CasellaDiTesto 3"/>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
        <p:nvSpPr>
          <p:cNvPr id="5" name="CasellaDiTesto 4"/>
          <p:cNvSpPr txBox="1"/>
          <p:nvPr/>
        </p:nvSpPr>
        <p:spPr>
          <a:xfrm>
            <a:off x="928662" y="4929198"/>
            <a:ext cx="7286676" cy="646331"/>
          </a:xfrm>
          <a:prstGeom prst="rect">
            <a:avLst/>
          </a:prstGeom>
          <a:noFill/>
        </p:spPr>
        <p:txBody>
          <a:bodyPr wrap="square" rtlCol="0">
            <a:spAutoFit/>
          </a:bodyPr>
          <a:lstStyle/>
          <a:p>
            <a:r>
              <a:rPr lang="it-IT" smtClean="0"/>
              <a:t>“Per essere un buon fotografo non è necesasrio andare in posti lontani, ma usciredalla zona di sicurezza ed  esplorare”</a:t>
            </a: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 wenders Woman in the Window Los Angele, California.jpg"/>
          <p:cNvPicPr>
            <a:picLocks noChangeAspect="1"/>
          </p:cNvPicPr>
          <p:nvPr/>
        </p:nvPicPr>
        <p:blipFill>
          <a:blip r:embed="rId2"/>
          <a:stretch>
            <a:fillRect/>
          </a:stretch>
        </p:blipFill>
        <p:spPr>
          <a:xfrm>
            <a:off x="214282" y="1106050"/>
            <a:ext cx="6500858" cy="4864809"/>
          </a:xfrm>
          <a:prstGeom prst="rect">
            <a:avLst/>
          </a:prstGeom>
        </p:spPr>
      </p:pic>
      <p:pic>
        <p:nvPicPr>
          <p:cNvPr id="3" name="Immagine 2" descr="w wenders Lounge Painting # 2 Gila Bend Arizona 1983.jpg"/>
          <p:cNvPicPr>
            <a:picLocks noChangeAspect="1"/>
          </p:cNvPicPr>
          <p:nvPr/>
        </p:nvPicPr>
        <p:blipFill>
          <a:blip r:embed="rId3"/>
          <a:stretch>
            <a:fillRect/>
          </a:stretch>
        </p:blipFill>
        <p:spPr>
          <a:xfrm>
            <a:off x="2428860" y="1571612"/>
            <a:ext cx="6506323" cy="5286388"/>
          </a:xfrm>
          <a:prstGeom prst="rect">
            <a:avLst/>
          </a:prstGeom>
        </p:spPr>
      </p:pic>
      <p:sp>
        <p:nvSpPr>
          <p:cNvPr id="4" name="CasellaDiTesto 3"/>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
        <p:nvSpPr>
          <p:cNvPr id="5" name="Rettangolo 4"/>
          <p:cNvSpPr/>
          <p:nvPr/>
        </p:nvSpPr>
        <p:spPr>
          <a:xfrm>
            <a:off x="357158" y="6286520"/>
            <a:ext cx="1517147" cy="369332"/>
          </a:xfrm>
          <a:prstGeom prst="rect">
            <a:avLst/>
          </a:prstGeom>
        </p:spPr>
        <p:txBody>
          <a:bodyPr wrap="none">
            <a:spAutoFit/>
          </a:bodyPr>
          <a:lstStyle/>
          <a:p>
            <a:pPr algn="r"/>
            <a:r>
              <a:rPr lang="it-IT" smtClean="0"/>
              <a:t>Wim Wenders</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 wenders.jpg"/>
          <p:cNvPicPr>
            <a:picLocks noChangeAspect="1"/>
          </p:cNvPicPr>
          <p:nvPr/>
        </p:nvPicPr>
        <p:blipFill>
          <a:blip r:embed="rId2"/>
          <a:stretch>
            <a:fillRect/>
          </a:stretch>
        </p:blipFill>
        <p:spPr>
          <a:xfrm>
            <a:off x="285721" y="973495"/>
            <a:ext cx="6929486" cy="4995004"/>
          </a:xfrm>
          <a:prstGeom prst="rect">
            <a:avLst/>
          </a:prstGeom>
        </p:spPr>
      </p:pic>
      <p:pic>
        <p:nvPicPr>
          <p:cNvPr id="3" name="Immagine 2" descr="w wender Entire Family Las Vegas New Mexico 1983.jpg"/>
          <p:cNvPicPr>
            <a:picLocks noChangeAspect="1"/>
          </p:cNvPicPr>
          <p:nvPr/>
        </p:nvPicPr>
        <p:blipFill>
          <a:blip r:embed="rId3"/>
          <a:stretch>
            <a:fillRect/>
          </a:stretch>
        </p:blipFill>
        <p:spPr>
          <a:xfrm>
            <a:off x="2714612" y="1481302"/>
            <a:ext cx="6230995" cy="5145764"/>
          </a:xfrm>
          <a:prstGeom prst="rect">
            <a:avLst/>
          </a:prstGeom>
        </p:spPr>
      </p:pic>
      <p:sp>
        <p:nvSpPr>
          <p:cNvPr id="4" name="Rettangolo 3"/>
          <p:cNvSpPr/>
          <p:nvPr/>
        </p:nvSpPr>
        <p:spPr>
          <a:xfrm>
            <a:off x="357158" y="6286520"/>
            <a:ext cx="1517147" cy="369332"/>
          </a:xfrm>
          <a:prstGeom prst="rect">
            <a:avLst/>
          </a:prstGeom>
        </p:spPr>
        <p:txBody>
          <a:bodyPr wrap="none">
            <a:spAutoFit/>
          </a:bodyPr>
          <a:lstStyle/>
          <a:p>
            <a:pPr algn="r"/>
            <a:r>
              <a:rPr lang="it-IT" smtClean="0"/>
              <a:t>Wim Wenders</a:t>
            </a:r>
            <a:endParaRPr lang="it-IT"/>
          </a:p>
        </p:txBody>
      </p:sp>
      <p:sp>
        <p:nvSpPr>
          <p:cNvPr id="5" name="CasellaDiTesto 4"/>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2500306"/>
            <a:ext cx="8072494" cy="1200329"/>
          </a:xfrm>
          <a:prstGeom prst="rect">
            <a:avLst/>
          </a:prstGeom>
        </p:spPr>
        <p:txBody>
          <a:bodyPr wrap="square">
            <a:spAutoFit/>
          </a:bodyPr>
          <a:lstStyle/>
          <a:p>
            <a:r>
              <a:rPr lang="it-IT" smtClean="0"/>
              <a:t>Wim Wenders </a:t>
            </a:r>
            <a:r>
              <a:rPr lang="it-IT" smtClean="0"/>
              <a:t>: “I paesaggi danno forma alle nostre vite, plasmano il nostro carattere, definiscono la nostra condizione umana e se sei attento acuisci la tua sensibilità nei loro confronti, scopri che hanno storie da raccontare e che sono molto più che semplici luoghi.”</a:t>
            </a:r>
            <a:endParaRPr lang="it-IT"/>
          </a:p>
        </p:txBody>
      </p:sp>
      <p:sp>
        <p:nvSpPr>
          <p:cNvPr id="3" name="CasellaDiTesto 2"/>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pper Strip driving north Las Vegas 1968 Venturi Scott Brown and Associates.jpg"/>
          <p:cNvPicPr>
            <a:picLocks noChangeAspect="1"/>
          </p:cNvPicPr>
          <p:nvPr/>
        </p:nvPicPr>
        <p:blipFill>
          <a:blip r:embed="rId2"/>
          <a:stretch>
            <a:fillRect/>
          </a:stretch>
        </p:blipFill>
        <p:spPr>
          <a:xfrm>
            <a:off x="1285852" y="1596737"/>
            <a:ext cx="7072362" cy="4731410"/>
          </a:xfrm>
          <a:prstGeom prst="rect">
            <a:avLst/>
          </a:prstGeom>
        </p:spPr>
      </p:pic>
      <p:pic>
        <p:nvPicPr>
          <p:cNvPr id="3" name="Immagine 2" descr="Trail’s end restaurant Kanab Utah 10 agosto 1973 Stephen Shore Contrasto.jpg"/>
          <p:cNvPicPr>
            <a:picLocks noChangeAspect="1"/>
          </p:cNvPicPr>
          <p:nvPr/>
        </p:nvPicPr>
        <p:blipFill>
          <a:blip r:embed="rId3"/>
          <a:stretch>
            <a:fillRect/>
          </a:stretch>
        </p:blipFill>
        <p:spPr>
          <a:xfrm>
            <a:off x="428596" y="1000108"/>
            <a:ext cx="5772825" cy="4572032"/>
          </a:xfrm>
          <a:prstGeom prst="rect">
            <a:avLst/>
          </a:prstGeom>
        </p:spPr>
      </p:pic>
      <p:sp>
        <p:nvSpPr>
          <p:cNvPr id="4" name="Rettangolo 3"/>
          <p:cNvSpPr/>
          <p:nvPr/>
        </p:nvSpPr>
        <p:spPr>
          <a:xfrm>
            <a:off x="357158" y="6000768"/>
            <a:ext cx="779572" cy="369332"/>
          </a:xfrm>
          <a:prstGeom prst="rect">
            <a:avLst/>
          </a:prstGeom>
        </p:spPr>
        <p:txBody>
          <a:bodyPr wrap="none">
            <a:spAutoFit/>
          </a:bodyPr>
          <a:lstStyle/>
          <a:p>
            <a:r>
              <a:rPr lang="it-IT" smtClean="0"/>
              <a:t>Shore </a:t>
            </a:r>
            <a:endParaRPr lang="it-IT"/>
          </a:p>
        </p:txBody>
      </p:sp>
      <p:sp>
        <p:nvSpPr>
          <p:cNvPr id="5" name="CasellaDiTesto 4"/>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
        <p:nvSpPr>
          <p:cNvPr id="6" name="Rettangolo 5"/>
          <p:cNvSpPr/>
          <p:nvPr/>
        </p:nvSpPr>
        <p:spPr>
          <a:xfrm>
            <a:off x="5214942" y="6417254"/>
            <a:ext cx="3735253" cy="369332"/>
          </a:xfrm>
          <a:prstGeom prst="rect">
            <a:avLst/>
          </a:prstGeom>
        </p:spPr>
        <p:txBody>
          <a:bodyPr wrap="none">
            <a:spAutoFit/>
          </a:bodyPr>
          <a:lstStyle/>
          <a:p>
            <a:r>
              <a:rPr lang="it-IT" smtClean="0"/>
              <a:t>, Denise Scott Brown e Steven Izenour</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85786" y="1428736"/>
            <a:ext cx="4572000" cy="2031325"/>
          </a:xfrm>
          <a:prstGeom prst="rect">
            <a:avLst/>
          </a:prstGeom>
        </p:spPr>
        <p:txBody>
          <a:bodyPr>
            <a:spAutoFit/>
          </a:bodyPr>
          <a:lstStyle/>
          <a:p>
            <a:r>
              <a:rPr lang="it-IT" smtClean="0"/>
              <a:t>vero road movie, come lo ha definito il critico Bob Nickas nella prefazione. Shore si sofferma sui particolari dello scorrere semplice e quotidiano della vita, senza afferrare alcun momento decisivo, come ha spiegato l’autore stesso, riferendosi alla teoria di Henri Cartier-Bresson.</a:t>
            </a:r>
            <a:endParaRPr lang="it-IT"/>
          </a:p>
        </p:txBody>
      </p:sp>
      <p:sp>
        <p:nvSpPr>
          <p:cNvPr id="4" name="Rettangolo 3"/>
          <p:cNvSpPr/>
          <p:nvPr/>
        </p:nvSpPr>
        <p:spPr>
          <a:xfrm>
            <a:off x="3714744" y="4000504"/>
            <a:ext cx="4572000" cy="2308324"/>
          </a:xfrm>
          <a:prstGeom prst="rect">
            <a:avLst/>
          </a:prstGeom>
        </p:spPr>
        <p:txBody>
          <a:bodyPr>
            <a:spAutoFit/>
          </a:bodyPr>
          <a:lstStyle/>
          <a:p>
            <a:r>
              <a:rPr lang="it-IT" smtClean="0"/>
              <a:t>Robert Venturi, Denise Scott Brown e Steven Izenour che partirono alla scoperta di Las Vegas negli stessi anni in cui Shore se ne andava in giro per gli Stati Uniti. </a:t>
            </a:r>
            <a:r>
              <a:rPr lang="it-IT" smtClean="0">
                <a:hlinkClick r:id="rId2"/>
              </a:rPr>
              <a:t>Per loro</a:t>
            </a:r>
            <a:r>
              <a:rPr lang="it-IT" smtClean="0"/>
              <a:t> la fotografia era il mezzo attraverso cui “dare il giusto valore al simbolismo dell’architettura che a Las Vegas si manifestava in tutta la sua potenza”.</a:t>
            </a:r>
            <a:endParaRPr lang="it-IT"/>
          </a:p>
        </p:txBody>
      </p:sp>
      <p:sp>
        <p:nvSpPr>
          <p:cNvPr id="5" name="CasellaDiTesto 4"/>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giacomelli 2.jpg"/>
          <p:cNvPicPr>
            <a:picLocks noChangeAspect="1"/>
          </p:cNvPicPr>
          <p:nvPr/>
        </p:nvPicPr>
        <p:blipFill>
          <a:blip r:embed="rId2"/>
          <a:stretch>
            <a:fillRect/>
          </a:stretch>
        </p:blipFill>
        <p:spPr>
          <a:xfrm>
            <a:off x="428596" y="1195118"/>
            <a:ext cx="5429288" cy="4107313"/>
          </a:xfrm>
          <a:prstGeom prst="rect">
            <a:avLst/>
          </a:prstGeom>
        </p:spPr>
      </p:pic>
      <p:pic>
        <p:nvPicPr>
          <p:cNvPr id="4" name="Immagine 3" descr="giacomelli 1.jpg"/>
          <p:cNvPicPr>
            <a:picLocks noChangeAspect="1"/>
          </p:cNvPicPr>
          <p:nvPr/>
        </p:nvPicPr>
        <p:blipFill>
          <a:blip r:embed="rId3"/>
          <a:stretch>
            <a:fillRect/>
          </a:stretch>
        </p:blipFill>
        <p:spPr>
          <a:xfrm>
            <a:off x="3143240" y="1880408"/>
            <a:ext cx="6000760" cy="4565031"/>
          </a:xfrm>
          <a:prstGeom prst="rect">
            <a:avLst/>
          </a:prstGeom>
        </p:spPr>
      </p:pic>
      <p:sp>
        <p:nvSpPr>
          <p:cNvPr id="5" name="Rettangolo 4"/>
          <p:cNvSpPr/>
          <p:nvPr/>
        </p:nvSpPr>
        <p:spPr>
          <a:xfrm>
            <a:off x="285720" y="6215082"/>
            <a:ext cx="1785745" cy="369332"/>
          </a:xfrm>
          <a:prstGeom prst="rect">
            <a:avLst/>
          </a:prstGeom>
        </p:spPr>
        <p:txBody>
          <a:bodyPr wrap="none">
            <a:spAutoFit/>
          </a:bodyPr>
          <a:lstStyle/>
          <a:p>
            <a:r>
              <a:rPr lang="it-IT" smtClean="0"/>
              <a:t>Mario Giacomelli</a:t>
            </a:r>
            <a:endParaRPr lang="it-IT"/>
          </a:p>
        </p:txBody>
      </p:sp>
      <p:sp>
        <p:nvSpPr>
          <p:cNvPr id="6" name="CasellaDiTesto 5"/>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14480" y="1357298"/>
            <a:ext cx="5429288" cy="3139321"/>
          </a:xfrm>
          <a:prstGeom prst="rect">
            <a:avLst/>
          </a:prstGeom>
          <a:noFill/>
        </p:spPr>
        <p:txBody>
          <a:bodyPr wrap="square" rtlCol="0">
            <a:spAutoFit/>
          </a:bodyPr>
          <a:lstStyle/>
          <a:p>
            <a:r>
              <a:rPr lang="it-IT" smtClean="0"/>
              <a:t>Nessuna immagine può essere  “la realtà”, perché la realtà ti capita una volta sola davanti agli occhi</a:t>
            </a:r>
          </a:p>
          <a:p>
            <a:endParaRPr lang="it-IT" smtClean="0"/>
          </a:p>
          <a:p>
            <a:r>
              <a:rPr lang="it-IT" smtClean="0"/>
              <a:t>La fotografia mi ha aiutato a scoprire le cose a interpretarle e rivelarle. Racconto la conoscenza del mondo, in una architettura interiore dove le vibrazioni sono in continuo fluire di attimi, di avventure liberanti come espressione totale dove sento tutta la completezza della mia esistenza</a:t>
            </a:r>
          </a:p>
          <a:p>
            <a:endParaRPr lang="it-IT" smtClean="0"/>
          </a:p>
          <a:p>
            <a:r>
              <a:rPr lang="it-IT" smtClean="0"/>
              <a:t>Mario Giacomelli</a:t>
            </a:r>
            <a:endParaRPr lang="it-IT"/>
          </a:p>
        </p:txBody>
      </p:sp>
      <p:sp>
        <p:nvSpPr>
          <p:cNvPr id="3" name="CasellaDiTesto 2"/>
          <p:cNvSpPr txBox="1"/>
          <p:nvPr/>
        </p:nvSpPr>
        <p:spPr>
          <a:xfrm>
            <a:off x="2500298" y="214290"/>
            <a:ext cx="4000528" cy="584775"/>
          </a:xfrm>
          <a:prstGeom prst="rect">
            <a:avLst/>
          </a:prstGeom>
          <a:noFill/>
        </p:spPr>
        <p:txBody>
          <a:bodyPr wrap="square" rtlCol="0">
            <a:spAutoFit/>
          </a:bodyPr>
          <a:lstStyle/>
          <a:p>
            <a:pPr algn="ctr"/>
            <a:r>
              <a:rPr lang="it-IT" sz="3200" i="1" smtClean="0">
                <a:latin typeface="Garamond" pitchFamily="18" charset="0"/>
              </a:rPr>
              <a:t>RACCONTO</a:t>
            </a:r>
            <a:endParaRPr lang="it-IT" sz="3200" i="1" dirty="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rain 2.bmp"/>
          <p:cNvPicPr>
            <a:picLocks noChangeAspect="1"/>
          </p:cNvPicPr>
          <p:nvPr/>
        </p:nvPicPr>
        <p:blipFill>
          <a:blip r:embed="rId3"/>
          <a:srcRect t="3599" r="4687" b="6025"/>
          <a:stretch>
            <a:fillRect/>
          </a:stretch>
        </p:blipFill>
        <p:spPr>
          <a:xfrm>
            <a:off x="214282" y="214290"/>
            <a:ext cx="8715404" cy="6429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ervelllo5.jpg"/>
          <p:cNvPicPr>
            <a:picLocks noChangeAspect="1"/>
          </p:cNvPicPr>
          <p:nvPr/>
        </p:nvPicPr>
        <p:blipFill>
          <a:blip r:embed="rId3"/>
          <a:stretch>
            <a:fillRect/>
          </a:stretch>
        </p:blipFill>
        <p:spPr>
          <a:xfrm>
            <a:off x="1785918" y="214298"/>
            <a:ext cx="6500826" cy="6500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ervellosvolazzatoio.jpg"/>
          <p:cNvPicPr>
            <a:picLocks noChangeAspect="1"/>
          </p:cNvPicPr>
          <p:nvPr/>
        </p:nvPicPr>
        <p:blipFill>
          <a:blip r:embed="rId3"/>
          <a:stretch>
            <a:fillRect/>
          </a:stretch>
        </p:blipFill>
        <p:spPr>
          <a:xfrm>
            <a:off x="1785918" y="714356"/>
            <a:ext cx="5357850" cy="535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43042" y="2571744"/>
            <a:ext cx="5843606" cy="614370"/>
          </a:xfrm>
        </p:spPr>
        <p:txBody>
          <a:bodyPr>
            <a:normAutofit/>
          </a:bodyPr>
          <a:lstStyle/>
          <a:p>
            <a:r>
              <a:rPr lang="it-IT" i="1" dirty="0" smtClean="0">
                <a:solidFill>
                  <a:srgbClr val="000000"/>
                </a:solidFill>
                <a:latin typeface="Garamond" pitchFamily="18" charset="0"/>
              </a:rPr>
              <a:t>DA DOVE VENIAMO?</a:t>
            </a:r>
            <a:endParaRPr lang="it-IT" i="1" dirty="0">
              <a:solidFill>
                <a:srgbClr val="000000"/>
              </a:solidFill>
              <a:latin typeface="Garamon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mbryo and sperm.jpg"/>
          <p:cNvPicPr>
            <a:picLocks noChangeAspect="1"/>
          </p:cNvPicPr>
          <p:nvPr/>
        </p:nvPicPr>
        <p:blipFill>
          <a:blip r:embed="rId3"/>
          <a:srcRect r="1333" b="6823"/>
          <a:stretch>
            <a:fillRect/>
          </a:stretch>
        </p:blipFill>
        <p:spPr>
          <a:xfrm>
            <a:off x="357158" y="500042"/>
            <a:ext cx="8358246" cy="5643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2681</TotalTime>
  <Words>1219</Words>
  <Application>Microsoft Office PowerPoint</Application>
  <PresentationFormat>Presentazione su schermo (4:3)</PresentationFormat>
  <Paragraphs>141</Paragraphs>
  <Slides>49</Slides>
  <Notes>15</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Company>BASTARDS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Grishnackh</dc:creator>
  <cp:lastModifiedBy>Giovanna</cp:lastModifiedBy>
  <cp:revision>188</cp:revision>
  <dcterms:created xsi:type="dcterms:W3CDTF">2008-08-27T19:04:55Z</dcterms:created>
  <dcterms:modified xsi:type="dcterms:W3CDTF">2016-04-13T20:15:36Z</dcterms:modified>
</cp:coreProperties>
</file>